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handoutMasterIdLst>
    <p:handoutMasterId r:id="rId36"/>
  </p:handoutMasterIdLst>
  <p:sldIdLst>
    <p:sldId id="354" r:id="rId2"/>
    <p:sldId id="257" r:id="rId3"/>
    <p:sldId id="635" r:id="rId4"/>
    <p:sldId id="593" r:id="rId5"/>
    <p:sldId id="594" r:id="rId6"/>
    <p:sldId id="642" r:id="rId7"/>
    <p:sldId id="641" r:id="rId8"/>
    <p:sldId id="469" r:id="rId9"/>
    <p:sldId id="649" r:id="rId10"/>
    <p:sldId id="665" r:id="rId11"/>
    <p:sldId id="666" r:id="rId12"/>
    <p:sldId id="667" r:id="rId13"/>
    <p:sldId id="670" r:id="rId14"/>
    <p:sldId id="668" r:id="rId15"/>
    <p:sldId id="669" r:id="rId16"/>
    <p:sldId id="645" r:id="rId17"/>
    <p:sldId id="664" r:id="rId18"/>
    <p:sldId id="652" r:id="rId19"/>
    <p:sldId id="653" r:id="rId20"/>
    <p:sldId id="654" r:id="rId21"/>
    <p:sldId id="671" r:id="rId22"/>
    <p:sldId id="656" r:id="rId23"/>
    <p:sldId id="657" r:id="rId24"/>
    <p:sldId id="658" r:id="rId25"/>
    <p:sldId id="659" r:id="rId26"/>
    <p:sldId id="660" r:id="rId27"/>
    <p:sldId id="650" r:id="rId28"/>
    <p:sldId id="661" r:id="rId29"/>
    <p:sldId id="651" r:id="rId30"/>
    <p:sldId id="655" r:id="rId31"/>
    <p:sldId id="662" r:id="rId32"/>
    <p:sldId id="672" r:id="rId33"/>
    <p:sldId id="41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7BA0E0-F8CF-4E15-B1C2-3CC726623F63}">
          <p14:sldIdLst>
            <p14:sldId id="354"/>
            <p14:sldId id="257"/>
            <p14:sldId id="635"/>
            <p14:sldId id="593"/>
            <p14:sldId id="594"/>
            <p14:sldId id="642"/>
            <p14:sldId id="641"/>
            <p14:sldId id="469"/>
            <p14:sldId id="649"/>
            <p14:sldId id="665"/>
            <p14:sldId id="666"/>
            <p14:sldId id="667"/>
            <p14:sldId id="670"/>
            <p14:sldId id="668"/>
            <p14:sldId id="669"/>
            <p14:sldId id="645"/>
            <p14:sldId id="664"/>
            <p14:sldId id="652"/>
            <p14:sldId id="653"/>
            <p14:sldId id="654"/>
            <p14:sldId id="671"/>
            <p14:sldId id="656"/>
            <p14:sldId id="657"/>
            <p14:sldId id="658"/>
            <p14:sldId id="659"/>
            <p14:sldId id="660"/>
            <p14:sldId id="650"/>
            <p14:sldId id="661"/>
            <p14:sldId id="651"/>
            <p14:sldId id="655"/>
            <p14:sldId id="662"/>
            <p14:sldId id="672"/>
            <p14:sldId id="4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84" autoAdjust="0"/>
  </p:normalViewPr>
  <p:slideViewPr>
    <p:cSldViewPr>
      <p:cViewPr varScale="1">
        <p:scale>
          <a:sx n="106" d="100"/>
          <a:sy n="106" d="100"/>
        </p:scale>
        <p:origin x="1704" y="96"/>
      </p:cViewPr>
      <p:guideLst>
        <p:guide orient="horz" pos="2160"/>
        <p:guide pos="2880"/>
      </p:guideLst>
    </p:cSldViewPr>
  </p:slideViewPr>
  <p:outlineViewPr>
    <p:cViewPr>
      <p:scale>
        <a:sx n="33" d="100"/>
        <a:sy n="33" d="100"/>
      </p:scale>
      <p:origin x="36" y="89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2B788F-C62B-4ABB-AB39-81AFDD11DC9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23A6316B-10DE-44AB-ABEE-DFB650EDEDFF}">
      <dgm:prSet phldrT="[Text]"/>
      <dgm:spPr>
        <a:solidFill>
          <a:schemeClr val="bg2">
            <a:lumMod val="25000"/>
          </a:schemeClr>
        </a:solidFill>
      </dgm:spPr>
      <dgm:t>
        <a:bodyPr/>
        <a:lstStyle/>
        <a:p>
          <a:r>
            <a:rPr lang="en-US" dirty="0"/>
            <a:t>Assist member Watershed Districts with the implementation of water related projects and programs. The purpose of these projects and programs is the reduction of local and mainstem flood damages, and also to enhance environmental and water resource management. Projects and programs must be of benefit to the Red River Basin and its member watershed districts in order to qualify for RRWMB funding. </a:t>
          </a:r>
        </a:p>
      </dgm:t>
    </dgm:pt>
    <dgm:pt modelId="{DA64DC2B-6638-4D2C-94CD-6F61D34F4872}" type="parTrans" cxnId="{243478D0-858C-41B6-8652-4EFD8097518E}">
      <dgm:prSet/>
      <dgm:spPr/>
      <dgm:t>
        <a:bodyPr/>
        <a:lstStyle/>
        <a:p>
          <a:endParaRPr lang="en-US"/>
        </a:p>
      </dgm:t>
    </dgm:pt>
    <dgm:pt modelId="{89AF8F0C-B896-4E76-B5F3-C73DB091B0BA}" type="sibTrans" cxnId="{243478D0-858C-41B6-8652-4EFD8097518E}">
      <dgm:prSet/>
      <dgm:spPr/>
      <dgm:t>
        <a:bodyPr/>
        <a:lstStyle/>
        <a:p>
          <a:endParaRPr lang="en-US"/>
        </a:p>
      </dgm:t>
    </dgm:pt>
    <dgm:pt modelId="{FE4BBDE1-E771-4EC6-9EFE-ACF7DF9DE6DB}">
      <dgm:prSet phldrT="[Text]"/>
      <dgm:spPr/>
      <dgm:t>
        <a:bodyPr/>
        <a:lstStyle/>
        <a:p>
          <a:r>
            <a:rPr lang="en-US" dirty="0"/>
            <a:t>Coordination</a:t>
          </a:r>
        </a:p>
      </dgm:t>
    </dgm:pt>
    <dgm:pt modelId="{2DAA2149-B25E-489D-8C4D-6053F161C253}" type="parTrans" cxnId="{B730A357-87FD-442E-B237-331A7C0F2B56}">
      <dgm:prSet/>
      <dgm:spPr/>
      <dgm:t>
        <a:bodyPr/>
        <a:lstStyle/>
        <a:p>
          <a:endParaRPr lang="en-US"/>
        </a:p>
      </dgm:t>
    </dgm:pt>
    <dgm:pt modelId="{83E57805-BCAB-4EC8-AD5B-E8576ACCF91B}" type="sibTrans" cxnId="{B730A357-87FD-442E-B237-331A7C0F2B56}">
      <dgm:prSet/>
      <dgm:spPr/>
      <dgm:t>
        <a:bodyPr/>
        <a:lstStyle/>
        <a:p>
          <a:endParaRPr lang="en-US"/>
        </a:p>
      </dgm:t>
    </dgm:pt>
    <dgm:pt modelId="{B04DA9A7-04D4-4EA1-B464-8B17CFA04B35}">
      <dgm:prSet/>
      <dgm:spPr/>
      <dgm:t>
        <a:bodyPr/>
        <a:lstStyle/>
        <a:p>
          <a:r>
            <a:rPr lang="en-US" dirty="0"/>
            <a:t>Financial Support </a:t>
          </a:r>
        </a:p>
      </dgm:t>
    </dgm:pt>
    <dgm:pt modelId="{AAB7B151-C954-4A83-9376-E07AF18FE7BD}" type="parTrans" cxnId="{AB694488-70E6-494C-91E7-338E111C67A6}">
      <dgm:prSet/>
      <dgm:spPr/>
      <dgm:t>
        <a:bodyPr/>
        <a:lstStyle/>
        <a:p>
          <a:endParaRPr lang="en-US"/>
        </a:p>
      </dgm:t>
    </dgm:pt>
    <dgm:pt modelId="{B2BAD36C-068E-4FF8-A7E0-155ECDE1A634}" type="sibTrans" cxnId="{AB694488-70E6-494C-91E7-338E111C67A6}">
      <dgm:prSet/>
      <dgm:spPr/>
      <dgm:t>
        <a:bodyPr/>
        <a:lstStyle/>
        <a:p>
          <a:endParaRPr lang="en-US"/>
        </a:p>
      </dgm:t>
    </dgm:pt>
    <dgm:pt modelId="{CB2E9A73-23E0-4B80-B224-B6B5F5DF99A6}">
      <dgm:prSet/>
      <dgm:spPr/>
      <dgm:t>
        <a:bodyPr/>
        <a:lstStyle/>
        <a:p>
          <a:r>
            <a:rPr lang="en-US" dirty="0"/>
            <a:t>Basin Planning </a:t>
          </a:r>
        </a:p>
      </dgm:t>
    </dgm:pt>
    <dgm:pt modelId="{04017135-1050-46A8-A613-13B7F5354503}" type="parTrans" cxnId="{C988DEA0-9AB5-4ED8-984E-A979157FA91C}">
      <dgm:prSet/>
      <dgm:spPr/>
      <dgm:t>
        <a:bodyPr/>
        <a:lstStyle/>
        <a:p>
          <a:endParaRPr lang="en-US"/>
        </a:p>
      </dgm:t>
    </dgm:pt>
    <dgm:pt modelId="{EBAC1ECA-F65F-40C5-84D6-E479D9E50996}" type="sibTrans" cxnId="{C988DEA0-9AB5-4ED8-984E-A979157FA91C}">
      <dgm:prSet/>
      <dgm:spPr/>
      <dgm:t>
        <a:bodyPr/>
        <a:lstStyle/>
        <a:p>
          <a:endParaRPr lang="en-US"/>
        </a:p>
      </dgm:t>
    </dgm:pt>
    <dgm:pt modelId="{FC92559F-96FE-4062-A7BD-B932A6D56B21}">
      <dgm:prSet/>
      <dgm:spPr/>
      <dgm:t>
        <a:bodyPr/>
        <a:lstStyle/>
        <a:p>
          <a:r>
            <a:rPr lang="en-US" dirty="0"/>
            <a:t>Water Quantity </a:t>
          </a:r>
        </a:p>
      </dgm:t>
    </dgm:pt>
    <dgm:pt modelId="{6A032573-C32C-4EA4-8C77-92F1CAB17576}" type="parTrans" cxnId="{8A196D17-7561-48BC-99F9-19077DB5E12D}">
      <dgm:prSet/>
      <dgm:spPr/>
      <dgm:t>
        <a:bodyPr/>
        <a:lstStyle/>
        <a:p>
          <a:endParaRPr lang="en-US"/>
        </a:p>
      </dgm:t>
    </dgm:pt>
    <dgm:pt modelId="{15DAD776-3F1C-41FF-B2F8-42F30FF97BFC}" type="sibTrans" cxnId="{8A196D17-7561-48BC-99F9-19077DB5E12D}">
      <dgm:prSet/>
      <dgm:spPr/>
      <dgm:t>
        <a:bodyPr/>
        <a:lstStyle/>
        <a:p>
          <a:endParaRPr lang="en-US"/>
        </a:p>
      </dgm:t>
    </dgm:pt>
    <dgm:pt modelId="{EB4F5F39-6CEF-46D0-A57E-1934A41AB471}">
      <dgm:prSet/>
      <dgm:spPr/>
      <dgm:t>
        <a:bodyPr/>
        <a:lstStyle/>
        <a:p>
          <a:r>
            <a:rPr lang="en-US" dirty="0"/>
            <a:t>Water Quality </a:t>
          </a:r>
        </a:p>
      </dgm:t>
    </dgm:pt>
    <dgm:pt modelId="{AD028FAE-B099-4410-AF0F-65252CE13725}" type="parTrans" cxnId="{5978AB1E-AE4E-4957-9FFE-B506DB73D374}">
      <dgm:prSet/>
      <dgm:spPr/>
      <dgm:t>
        <a:bodyPr/>
        <a:lstStyle/>
        <a:p>
          <a:endParaRPr lang="en-US"/>
        </a:p>
      </dgm:t>
    </dgm:pt>
    <dgm:pt modelId="{FA006603-40E0-4643-9FC4-DC0C514AF9B6}" type="sibTrans" cxnId="{5978AB1E-AE4E-4957-9FFE-B506DB73D374}">
      <dgm:prSet/>
      <dgm:spPr/>
      <dgm:t>
        <a:bodyPr/>
        <a:lstStyle/>
        <a:p>
          <a:endParaRPr lang="en-US"/>
        </a:p>
      </dgm:t>
    </dgm:pt>
    <dgm:pt modelId="{2EC7FF33-F67F-4EC4-A055-383EC55464CA}">
      <dgm:prSet/>
      <dgm:spPr/>
      <dgm:t>
        <a:bodyPr/>
        <a:lstStyle/>
        <a:p>
          <a:r>
            <a:rPr lang="en-US" dirty="0"/>
            <a:t>Erosion and Sedimentation </a:t>
          </a:r>
        </a:p>
      </dgm:t>
    </dgm:pt>
    <dgm:pt modelId="{E4A3146D-73E7-49CC-AB47-A442417CC4EE}" type="parTrans" cxnId="{E15B55DF-B4B5-4BF6-B308-CAFFCBAEF91C}">
      <dgm:prSet/>
      <dgm:spPr/>
      <dgm:t>
        <a:bodyPr/>
        <a:lstStyle/>
        <a:p>
          <a:endParaRPr lang="en-US"/>
        </a:p>
      </dgm:t>
    </dgm:pt>
    <dgm:pt modelId="{AA71011E-CF07-4B9A-9908-D7A1FCB33FE5}" type="sibTrans" cxnId="{E15B55DF-B4B5-4BF6-B308-CAFFCBAEF91C}">
      <dgm:prSet/>
      <dgm:spPr/>
      <dgm:t>
        <a:bodyPr/>
        <a:lstStyle/>
        <a:p>
          <a:endParaRPr lang="en-US"/>
        </a:p>
      </dgm:t>
    </dgm:pt>
    <dgm:pt modelId="{B5F7BCC7-A00B-4409-A2B5-1FE9614048C4}">
      <dgm:prSet/>
      <dgm:spPr/>
      <dgm:t>
        <a:bodyPr/>
        <a:lstStyle/>
        <a:p>
          <a:r>
            <a:rPr lang="en-US" dirty="0"/>
            <a:t>Education</a:t>
          </a:r>
        </a:p>
      </dgm:t>
    </dgm:pt>
    <dgm:pt modelId="{9FFF6607-47B8-4A9C-B373-77082E66765F}" type="parTrans" cxnId="{4F48F3E5-EE8E-4AC5-9F1F-A6D2728B3F4A}">
      <dgm:prSet/>
      <dgm:spPr/>
      <dgm:t>
        <a:bodyPr/>
        <a:lstStyle/>
        <a:p>
          <a:endParaRPr lang="en-US"/>
        </a:p>
      </dgm:t>
    </dgm:pt>
    <dgm:pt modelId="{6FFAB17A-4FAD-4FA4-8809-0A44E9B41A79}" type="sibTrans" cxnId="{4F48F3E5-EE8E-4AC5-9F1F-A6D2728B3F4A}">
      <dgm:prSet/>
      <dgm:spPr/>
      <dgm:t>
        <a:bodyPr/>
        <a:lstStyle/>
        <a:p>
          <a:endParaRPr lang="en-US"/>
        </a:p>
      </dgm:t>
    </dgm:pt>
    <dgm:pt modelId="{021DC9D2-D5DE-43D9-8DC8-D0998FCE0A11}">
      <dgm:prSet/>
      <dgm:spPr/>
      <dgm:t>
        <a:bodyPr/>
        <a:lstStyle/>
        <a:p>
          <a:r>
            <a:rPr lang="en-US" dirty="0"/>
            <a:t>Research </a:t>
          </a:r>
        </a:p>
      </dgm:t>
    </dgm:pt>
    <dgm:pt modelId="{C1E6EF84-84DD-4DC8-97B5-CE0F1E95ED09}" type="parTrans" cxnId="{3C4FBFA0-2709-48A3-809B-8BD96C722FFA}">
      <dgm:prSet/>
      <dgm:spPr/>
      <dgm:t>
        <a:bodyPr/>
        <a:lstStyle/>
        <a:p>
          <a:endParaRPr lang="en-US"/>
        </a:p>
      </dgm:t>
    </dgm:pt>
    <dgm:pt modelId="{D0F33B8C-3849-46A3-A4A5-D69F7EA2A388}" type="sibTrans" cxnId="{3C4FBFA0-2709-48A3-809B-8BD96C722FFA}">
      <dgm:prSet/>
      <dgm:spPr/>
      <dgm:t>
        <a:bodyPr/>
        <a:lstStyle/>
        <a:p>
          <a:endParaRPr lang="en-US"/>
        </a:p>
      </dgm:t>
    </dgm:pt>
    <dgm:pt modelId="{D94E2751-0432-48F8-8340-ABF42388C9A6}">
      <dgm:prSet/>
      <dgm:spPr/>
      <dgm:t>
        <a:bodyPr/>
        <a:lstStyle/>
        <a:p>
          <a:r>
            <a:rPr lang="en-US" dirty="0"/>
            <a:t>Public Information </a:t>
          </a:r>
        </a:p>
      </dgm:t>
    </dgm:pt>
    <dgm:pt modelId="{095C9B3A-2A59-494D-BA40-BBA91FD4D011}" type="parTrans" cxnId="{617F1401-67B7-4A9D-BA07-1CD019FE5A10}">
      <dgm:prSet/>
      <dgm:spPr/>
      <dgm:t>
        <a:bodyPr/>
        <a:lstStyle/>
        <a:p>
          <a:endParaRPr lang="en-US"/>
        </a:p>
      </dgm:t>
    </dgm:pt>
    <dgm:pt modelId="{10E746B6-34EC-4710-BA40-F2B932D83105}" type="sibTrans" cxnId="{617F1401-67B7-4A9D-BA07-1CD019FE5A10}">
      <dgm:prSet/>
      <dgm:spPr/>
      <dgm:t>
        <a:bodyPr/>
        <a:lstStyle/>
        <a:p>
          <a:endParaRPr lang="en-US"/>
        </a:p>
      </dgm:t>
    </dgm:pt>
    <dgm:pt modelId="{889C1B65-7B61-4010-9248-FB8AB37CDBF2}">
      <dgm:prSet/>
      <dgm:spPr/>
      <dgm:t>
        <a:bodyPr/>
        <a:lstStyle/>
        <a:p>
          <a:r>
            <a:rPr lang="en-US" dirty="0"/>
            <a:t>Conflict Resolution</a:t>
          </a:r>
        </a:p>
      </dgm:t>
    </dgm:pt>
    <dgm:pt modelId="{2BF1C3C7-286A-4E62-B66D-B7D7E78192B8}" type="parTrans" cxnId="{7DA7D945-A9D1-405C-9D01-7B4098948CCF}">
      <dgm:prSet/>
      <dgm:spPr/>
      <dgm:t>
        <a:bodyPr/>
        <a:lstStyle/>
        <a:p>
          <a:endParaRPr lang="en-US"/>
        </a:p>
      </dgm:t>
    </dgm:pt>
    <dgm:pt modelId="{82ECB06B-D486-4AED-9CD6-093B70F04AD0}" type="sibTrans" cxnId="{7DA7D945-A9D1-405C-9D01-7B4098948CCF}">
      <dgm:prSet/>
      <dgm:spPr/>
      <dgm:t>
        <a:bodyPr/>
        <a:lstStyle/>
        <a:p>
          <a:endParaRPr lang="en-US"/>
        </a:p>
      </dgm:t>
    </dgm:pt>
    <dgm:pt modelId="{F6E61C09-A22D-4B42-8BFD-AC1D5D10884E}">
      <dgm:prSet/>
      <dgm:spPr/>
      <dgm:t>
        <a:bodyPr/>
        <a:lstStyle/>
        <a:p>
          <a:r>
            <a:rPr lang="en-US" dirty="0"/>
            <a:t>Policies, Rules, and Regulations of Other Entities</a:t>
          </a:r>
        </a:p>
      </dgm:t>
    </dgm:pt>
    <dgm:pt modelId="{1822D10F-0DB9-4783-8C44-290FD35FBAF0}" type="parTrans" cxnId="{A979A897-510C-41CF-B25A-679577339E62}">
      <dgm:prSet/>
      <dgm:spPr/>
      <dgm:t>
        <a:bodyPr/>
        <a:lstStyle/>
        <a:p>
          <a:endParaRPr lang="en-US"/>
        </a:p>
      </dgm:t>
    </dgm:pt>
    <dgm:pt modelId="{43AA2F28-D1EA-4DB2-A856-4C170B87FE2D}" type="sibTrans" cxnId="{A979A897-510C-41CF-B25A-679577339E62}">
      <dgm:prSet/>
      <dgm:spPr/>
      <dgm:t>
        <a:bodyPr/>
        <a:lstStyle/>
        <a:p>
          <a:endParaRPr lang="en-US"/>
        </a:p>
      </dgm:t>
    </dgm:pt>
    <dgm:pt modelId="{162AA69C-497C-44A5-B413-396B0009083E}" type="pres">
      <dgm:prSet presAssocID="{202B788F-C62B-4ABB-AB39-81AFDD11DC95}" presName="Name0" presStyleCnt="0">
        <dgm:presLayoutVars>
          <dgm:chPref val="1"/>
          <dgm:dir/>
          <dgm:animOne val="branch"/>
          <dgm:animLvl val="lvl"/>
          <dgm:resizeHandles/>
        </dgm:presLayoutVars>
      </dgm:prSet>
      <dgm:spPr/>
      <dgm:t>
        <a:bodyPr/>
        <a:lstStyle/>
        <a:p>
          <a:endParaRPr lang="en-US"/>
        </a:p>
      </dgm:t>
    </dgm:pt>
    <dgm:pt modelId="{83FC91E9-46D0-4A96-A461-BC972E0EE3A7}" type="pres">
      <dgm:prSet presAssocID="{23A6316B-10DE-44AB-ABEE-DFB650EDEDFF}" presName="vertOne" presStyleCnt="0"/>
      <dgm:spPr/>
    </dgm:pt>
    <dgm:pt modelId="{8868F48C-4227-481E-9B0D-8BDB20F18AB6}" type="pres">
      <dgm:prSet presAssocID="{23A6316B-10DE-44AB-ABEE-DFB650EDEDFF}" presName="txOne" presStyleLbl="node0" presStyleIdx="0" presStyleCnt="1">
        <dgm:presLayoutVars>
          <dgm:chPref val="3"/>
        </dgm:presLayoutVars>
      </dgm:prSet>
      <dgm:spPr/>
      <dgm:t>
        <a:bodyPr/>
        <a:lstStyle/>
        <a:p>
          <a:endParaRPr lang="en-US"/>
        </a:p>
      </dgm:t>
    </dgm:pt>
    <dgm:pt modelId="{BF913CD2-31E0-437E-A8BD-90C0875DB814}" type="pres">
      <dgm:prSet presAssocID="{23A6316B-10DE-44AB-ABEE-DFB650EDEDFF}" presName="parTransOne" presStyleCnt="0"/>
      <dgm:spPr/>
    </dgm:pt>
    <dgm:pt modelId="{DDE54F1E-A391-4125-BC96-E2F69F524545}" type="pres">
      <dgm:prSet presAssocID="{23A6316B-10DE-44AB-ABEE-DFB650EDEDFF}" presName="horzOne" presStyleCnt="0"/>
      <dgm:spPr/>
    </dgm:pt>
    <dgm:pt modelId="{7E016553-6D03-41D5-8C6B-AE5B3CFB76B0}" type="pres">
      <dgm:prSet presAssocID="{FE4BBDE1-E771-4EC6-9EFE-ACF7DF9DE6DB}" presName="vertTwo" presStyleCnt="0"/>
      <dgm:spPr/>
    </dgm:pt>
    <dgm:pt modelId="{119B048F-FD7B-49DC-B0C2-78B7988E6350}" type="pres">
      <dgm:prSet presAssocID="{FE4BBDE1-E771-4EC6-9EFE-ACF7DF9DE6DB}" presName="txTwo" presStyleLbl="node2" presStyleIdx="0" presStyleCnt="6">
        <dgm:presLayoutVars>
          <dgm:chPref val="3"/>
        </dgm:presLayoutVars>
      </dgm:prSet>
      <dgm:spPr/>
      <dgm:t>
        <a:bodyPr/>
        <a:lstStyle/>
        <a:p>
          <a:endParaRPr lang="en-US"/>
        </a:p>
      </dgm:t>
    </dgm:pt>
    <dgm:pt modelId="{304690FC-416E-445E-9839-4A0C4BF3CBBE}" type="pres">
      <dgm:prSet presAssocID="{FE4BBDE1-E771-4EC6-9EFE-ACF7DF9DE6DB}" presName="parTransTwo" presStyleCnt="0"/>
      <dgm:spPr/>
    </dgm:pt>
    <dgm:pt modelId="{FD8AAC5B-59D1-46F9-A5B8-C4C09EC46692}" type="pres">
      <dgm:prSet presAssocID="{FE4BBDE1-E771-4EC6-9EFE-ACF7DF9DE6DB}" presName="horzTwo" presStyleCnt="0"/>
      <dgm:spPr/>
    </dgm:pt>
    <dgm:pt modelId="{07AE5AA8-3DB2-4EE6-9108-10C2457F65AC}" type="pres">
      <dgm:prSet presAssocID="{B04DA9A7-04D4-4EA1-B464-8B17CFA04B35}" presName="vertThree" presStyleCnt="0"/>
      <dgm:spPr/>
    </dgm:pt>
    <dgm:pt modelId="{50D46E06-A376-4189-A167-70D867709B0D}" type="pres">
      <dgm:prSet presAssocID="{B04DA9A7-04D4-4EA1-B464-8B17CFA04B35}" presName="txThree" presStyleLbl="node3" presStyleIdx="0" presStyleCnt="5">
        <dgm:presLayoutVars>
          <dgm:chPref val="3"/>
        </dgm:presLayoutVars>
      </dgm:prSet>
      <dgm:spPr/>
      <dgm:t>
        <a:bodyPr/>
        <a:lstStyle/>
        <a:p>
          <a:endParaRPr lang="en-US"/>
        </a:p>
      </dgm:t>
    </dgm:pt>
    <dgm:pt modelId="{F1034FCB-2144-4856-9AE0-50704BC09C24}" type="pres">
      <dgm:prSet presAssocID="{B04DA9A7-04D4-4EA1-B464-8B17CFA04B35}" presName="horzThree" presStyleCnt="0"/>
      <dgm:spPr/>
    </dgm:pt>
    <dgm:pt modelId="{A73F7510-0D3E-4C6B-B94D-F97EFDD474D8}" type="pres">
      <dgm:prSet presAssocID="{83E57805-BCAB-4EC8-AD5B-E8576ACCF91B}" presName="sibSpaceTwo" presStyleCnt="0"/>
      <dgm:spPr/>
    </dgm:pt>
    <dgm:pt modelId="{FFBEA5AD-49FE-411D-A96D-CDACAF94743A}" type="pres">
      <dgm:prSet presAssocID="{CB2E9A73-23E0-4B80-B224-B6B5F5DF99A6}" presName="vertTwo" presStyleCnt="0"/>
      <dgm:spPr/>
    </dgm:pt>
    <dgm:pt modelId="{9B5C35B5-15F3-4BF5-910C-C704081C1D5E}" type="pres">
      <dgm:prSet presAssocID="{CB2E9A73-23E0-4B80-B224-B6B5F5DF99A6}" presName="txTwo" presStyleLbl="node2" presStyleIdx="1" presStyleCnt="6">
        <dgm:presLayoutVars>
          <dgm:chPref val="3"/>
        </dgm:presLayoutVars>
      </dgm:prSet>
      <dgm:spPr/>
      <dgm:t>
        <a:bodyPr/>
        <a:lstStyle/>
        <a:p>
          <a:endParaRPr lang="en-US"/>
        </a:p>
      </dgm:t>
    </dgm:pt>
    <dgm:pt modelId="{0020F6A0-49EE-4634-AF2C-39E89FA7F058}" type="pres">
      <dgm:prSet presAssocID="{CB2E9A73-23E0-4B80-B224-B6B5F5DF99A6}" presName="parTransTwo" presStyleCnt="0"/>
      <dgm:spPr/>
    </dgm:pt>
    <dgm:pt modelId="{847A22D7-012A-44F7-B66C-F54810879C4F}" type="pres">
      <dgm:prSet presAssocID="{CB2E9A73-23E0-4B80-B224-B6B5F5DF99A6}" presName="horzTwo" presStyleCnt="0"/>
      <dgm:spPr/>
    </dgm:pt>
    <dgm:pt modelId="{CF57B36E-F63F-4944-AFF5-4BD7D06244F2}" type="pres">
      <dgm:prSet presAssocID="{FC92559F-96FE-4062-A7BD-B932A6D56B21}" presName="vertThree" presStyleCnt="0"/>
      <dgm:spPr/>
    </dgm:pt>
    <dgm:pt modelId="{FB6A658E-ECBE-40E0-85D6-74014B8934A9}" type="pres">
      <dgm:prSet presAssocID="{FC92559F-96FE-4062-A7BD-B932A6D56B21}" presName="txThree" presStyleLbl="node3" presStyleIdx="1" presStyleCnt="5">
        <dgm:presLayoutVars>
          <dgm:chPref val="3"/>
        </dgm:presLayoutVars>
      </dgm:prSet>
      <dgm:spPr/>
      <dgm:t>
        <a:bodyPr/>
        <a:lstStyle/>
        <a:p>
          <a:endParaRPr lang="en-US"/>
        </a:p>
      </dgm:t>
    </dgm:pt>
    <dgm:pt modelId="{93DC7359-5A0A-46CB-BF9F-B44412329352}" type="pres">
      <dgm:prSet presAssocID="{FC92559F-96FE-4062-A7BD-B932A6D56B21}" presName="horzThree" presStyleCnt="0"/>
      <dgm:spPr/>
    </dgm:pt>
    <dgm:pt modelId="{54CDDEF6-20E6-41AC-AB43-DA4853A172A9}" type="pres">
      <dgm:prSet presAssocID="{EBAC1ECA-F65F-40C5-84D6-E479D9E50996}" presName="sibSpaceTwo" presStyleCnt="0"/>
      <dgm:spPr/>
    </dgm:pt>
    <dgm:pt modelId="{03116D7A-B451-4716-98A5-8EA7F91FFE21}" type="pres">
      <dgm:prSet presAssocID="{EB4F5F39-6CEF-46D0-A57E-1934A41AB471}" presName="vertTwo" presStyleCnt="0"/>
      <dgm:spPr/>
    </dgm:pt>
    <dgm:pt modelId="{9466C24D-DAFC-47DA-81D7-3B09514785D0}" type="pres">
      <dgm:prSet presAssocID="{EB4F5F39-6CEF-46D0-A57E-1934A41AB471}" presName="txTwo" presStyleLbl="node2" presStyleIdx="2" presStyleCnt="6">
        <dgm:presLayoutVars>
          <dgm:chPref val="3"/>
        </dgm:presLayoutVars>
      </dgm:prSet>
      <dgm:spPr/>
      <dgm:t>
        <a:bodyPr/>
        <a:lstStyle/>
        <a:p>
          <a:endParaRPr lang="en-US"/>
        </a:p>
      </dgm:t>
    </dgm:pt>
    <dgm:pt modelId="{B79C7588-75DE-4F5E-86B2-38AF51DF861F}" type="pres">
      <dgm:prSet presAssocID="{EB4F5F39-6CEF-46D0-A57E-1934A41AB471}" presName="parTransTwo" presStyleCnt="0"/>
      <dgm:spPr/>
    </dgm:pt>
    <dgm:pt modelId="{4A72603C-373F-462C-BEF6-26C51B1A8628}" type="pres">
      <dgm:prSet presAssocID="{EB4F5F39-6CEF-46D0-A57E-1934A41AB471}" presName="horzTwo" presStyleCnt="0"/>
      <dgm:spPr/>
    </dgm:pt>
    <dgm:pt modelId="{28E253C6-15AC-43EC-8131-9898C6ED6F3C}" type="pres">
      <dgm:prSet presAssocID="{2EC7FF33-F67F-4EC4-A055-383EC55464CA}" presName="vertThree" presStyleCnt="0"/>
      <dgm:spPr/>
    </dgm:pt>
    <dgm:pt modelId="{4C55A075-2999-47CD-9EC1-8A43E852350C}" type="pres">
      <dgm:prSet presAssocID="{2EC7FF33-F67F-4EC4-A055-383EC55464CA}" presName="txThree" presStyleLbl="node3" presStyleIdx="2" presStyleCnt="5">
        <dgm:presLayoutVars>
          <dgm:chPref val="3"/>
        </dgm:presLayoutVars>
      </dgm:prSet>
      <dgm:spPr/>
      <dgm:t>
        <a:bodyPr/>
        <a:lstStyle/>
        <a:p>
          <a:endParaRPr lang="en-US"/>
        </a:p>
      </dgm:t>
    </dgm:pt>
    <dgm:pt modelId="{293FB312-20F0-44EA-B6D0-5DEABE57B75F}" type="pres">
      <dgm:prSet presAssocID="{2EC7FF33-F67F-4EC4-A055-383EC55464CA}" presName="horzThree" presStyleCnt="0"/>
      <dgm:spPr/>
    </dgm:pt>
    <dgm:pt modelId="{3216C6E8-1DCF-4211-8CF9-2450D74D4D88}" type="pres">
      <dgm:prSet presAssocID="{FA006603-40E0-4643-9FC4-DC0C514AF9B6}" presName="sibSpaceTwo" presStyleCnt="0"/>
      <dgm:spPr/>
    </dgm:pt>
    <dgm:pt modelId="{107E7ABE-B305-4471-A93A-56A5E90B3FF0}" type="pres">
      <dgm:prSet presAssocID="{B5F7BCC7-A00B-4409-A2B5-1FE9614048C4}" presName="vertTwo" presStyleCnt="0"/>
      <dgm:spPr/>
    </dgm:pt>
    <dgm:pt modelId="{244A4128-9430-47C5-A790-320EF273F539}" type="pres">
      <dgm:prSet presAssocID="{B5F7BCC7-A00B-4409-A2B5-1FE9614048C4}" presName="txTwo" presStyleLbl="node2" presStyleIdx="3" presStyleCnt="6">
        <dgm:presLayoutVars>
          <dgm:chPref val="3"/>
        </dgm:presLayoutVars>
      </dgm:prSet>
      <dgm:spPr/>
      <dgm:t>
        <a:bodyPr/>
        <a:lstStyle/>
        <a:p>
          <a:endParaRPr lang="en-US"/>
        </a:p>
      </dgm:t>
    </dgm:pt>
    <dgm:pt modelId="{332098AF-C3DD-463B-B7EB-07F029EE0C03}" type="pres">
      <dgm:prSet presAssocID="{B5F7BCC7-A00B-4409-A2B5-1FE9614048C4}" presName="parTransTwo" presStyleCnt="0"/>
      <dgm:spPr/>
    </dgm:pt>
    <dgm:pt modelId="{1FCD4072-349A-454C-925A-FB25469302C7}" type="pres">
      <dgm:prSet presAssocID="{B5F7BCC7-A00B-4409-A2B5-1FE9614048C4}" presName="horzTwo" presStyleCnt="0"/>
      <dgm:spPr/>
    </dgm:pt>
    <dgm:pt modelId="{3A21648D-B060-4927-A1F1-4ADF1BED2CDD}" type="pres">
      <dgm:prSet presAssocID="{021DC9D2-D5DE-43D9-8DC8-D0998FCE0A11}" presName="vertThree" presStyleCnt="0"/>
      <dgm:spPr/>
    </dgm:pt>
    <dgm:pt modelId="{161F872B-89D9-4EA9-8961-DAA7BC4ED4F0}" type="pres">
      <dgm:prSet presAssocID="{021DC9D2-D5DE-43D9-8DC8-D0998FCE0A11}" presName="txThree" presStyleLbl="node3" presStyleIdx="3" presStyleCnt="5" custLinFactNeighborX="-4200" custLinFactNeighborY="-725">
        <dgm:presLayoutVars>
          <dgm:chPref val="3"/>
        </dgm:presLayoutVars>
      </dgm:prSet>
      <dgm:spPr/>
      <dgm:t>
        <a:bodyPr/>
        <a:lstStyle/>
        <a:p>
          <a:endParaRPr lang="en-US"/>
        </a:p>
      </dgm:t>
    </dgm:pt>
    <dgm:pt modelId="{81074102-D889-4231-ABE6-06FC3A35FE13}" type="pres">
      <dgm:prSet presAssocID="{021DC9D2-D5DE-43D9-8DC8-D0998FCE0A11}" presName="horzThree" presStyleCnt="0"/>
      <dgm:spPr/>
    </dgm:pt>
    <dgm:pt modelId="{E052E46D-B6B1-44AC-891C-4D6B1BF18622}" type="pres">
      <dgm:prSet presAssocID="{6FFAB17A-4FAD-4FA4-8809-0A44E9B41A79}" presName="sibSpaceTwo" presStyleCnt="0"/>
      <dgm:spPr/>
    </dgm:pt>
    <dgm:pt modelId="{A529AA63-57A9-4FBA-88A3-C36606B7ADB6}" type="pres">
      <dgm:prSet presAssocID="{D94E2751-0432-48F8-8340-ABF42388C9A6}" presName="vertTwo" presStyleCnt="0"/>
      <dgm:spPr/>
    </dgm:pt>
    <dgm:pt modelId="{D45AE780-4450-43B4-9F2D-35E7E7EC3AA8}" type="pres">
      <dgm:prSet presAssocID="{D94E2751-0432-48F8-8340-ABF42388C9A6}" presName="txTwo" presStyleLbl="node2" presStyleIdx="4" presStyleCnt="6">
        <dgm:presLayoutVars>
          <dgm:chPref val="3"/>
        </dgm:presLayoutVars>
      </dgm:prSet>
      <dgm:spPr/>
      <dgm:t>
        <a:bodyPr/>
        <a:lstStyle/>
        <a:p>
          <a:endParaRPr lang="en-US"/>
        </a:p>
      </dgm:t>
    </dgm:pt>
    <dgm:pt modelId="{F760FB60-4564-42DE-967D-ED18E091D908}" type="pres">
      <dgm:prSet presAssocID="{D94E2751-0432-48F8-8340-ABF42388C9A6}" presName="parTransTwo" presStyleCnt="0"/>
      <dgm:spPr/>
    </dgm:pt>
    <dgm:pt modelId="{E988B2E7-1E47-4E75-BECF-6ED36763E15F}" type="pres">
      <dgm:prSet presAssocID="{D94E2751-0432-48F8-8340-ABF42388C9A6}" presName="horzTwo" presStyleCnt="0"/>
      <dgm:spPr/>
    </dgm:pt>
    <dgm:pt modelId="{C9ED177D-713B-4D0C-B9B3-15572C3B070A}" type="pres">
      <dgm:prSet presAssocID="{889C1B65-7B61-4010-9248-FB8AB37CDBF2}" presName="vertThree" presStyleCnt="0"/>
      <dgm:spPr/>
    </dgm:pt>
    <dgm:pt modelId="{5008D3A5-A5E7-4153-AD59-464F04A94040}" type="pres">
      <dgm:prSet presAssocID="{889C1B65-7B61-4010-9248-FB8AB37CDBF2}" presName="txThree" presStyleLbl="node3" presStyleIdx="4" presStyleCnt="5">
        <dgm:presLayoutVars>
          <dgm:chPref val="3"/>
        </dgm:presLayoutVars>
      </dgm:prSet>
      <dgm:spPr/>
      <dgm:t>
        <a:bodyPr/>
        <a:lstStyle/>
        <a:p>
          <a:endParaRPr lang="en-US"/>
        </a:p>
      </dgm:t>
    </dgm:pt>
    <dgm:pt modelId="{62D15B9F-5077-46A3-98CA-BD1910AF56BE}" type="pres">
      <dgm:prSet presAssocID="{889C1B65-7B61-4010-9248-FB8AB37CDBF2}" presName="horzThree" presStyleCnt="0"/>
      <dgm:spPr/>
    </dgm:pt>
    <dgm:pt modelId="{A7F989EA-AA3A-48BF-B589-2B9309F3738C}" type="pres">
      <dgm:prSet presAssocID="{10E746B6-34EC-4710-BA40-F2B932D83105}" presName="sibSpaceTwo" presStyleCnt="0"/>
      <dgm:spPr/>
    </dgm:pt>
    <dgm:pt modelId="{78EAE493-393B-4C38-B1A6-01F5C4D10794}" type="pres">
      <dgm:prSet presAssocID="{F6E61C09-A22D-4B42-8BFD-AC1D5D10884E}" presName="vertTwo" presStyleCnt="0"/>
      <dgm:spPr/>
    </dgm:pt>
    <dgm:pt modelId="{BB719E01-8237-45D7-8C4B-67DA21075270}" type="pres">
      <dgm:prSet presAssocID="{F6E61C09-A22D-4B42-8BFD-AC1D5D10884E}" presName="txTwo" presStyleLbl="node2" presStyleIdx="5" presStyleCnt="6">
        <dgm:presLayoutVars>
          <dgm:chPref val="3"/>
        </dgm:presLayoutVars>
      </dgm:prSet>
      <dgm:spPr/>
      <dgm:t>
        <a:bodyPr/>
        <a:lstStyle/>
        <a:p>
          <a:endParaRPr lang="en-US"/>
        </a:p>
      </dgm:t>
    </dgm:pt>
    <dgm:pt modelId="{DFE5CCF2-12BB-486C-A684-505C5EC7D895}" type="pres">
      <dgm:prSet presAssocID="{F6E61C09-A22D-4B42-8BFD-AC1D5D10884E}" presName="horzTwo" presStyleCnt="0"/>
      <dgm:spPr/>
    </dgm:pt>
  </dgm:ptLst>
  <dgm:cxnLst>
    <dgm:cxn modelId="{4F48F3E5-EE8E-4AC5-9F1F-A6D2728B3F4A}" srcId="{23A6316B-10DE-44AB-ABEE-DFB650EDEDFF}" destId="{B5F7BCC7-A00B-4409-A2B5-1FE9614048C4}" srcOrd="3" destOrd="0" parTransId="{9FFF6607-47B8-4A9C-B373-77082E66765F}" sibTransId="{6FFAB17A-4FAD-4FA4-8809-0A44E9B41A79}"/>
    <dgm:cxn modelId="{88C017BE-5EB5-4186-ADF7-97740E974A99}" type="presOf" srcId="{B5F7BCC7-A00B-4409-A2B5-1FE9614048C4}" destId="{244A4128-9430-47C5-A790-320EF273F539}" srcOrd="0" destOrd="0" presId="urn:microsoft.com/office/officeart/2005/8/layout/hierarchy4"/>
    <dgm:cxn modelId="{243478D0-858C-41B6-8652-4EFD8097518E}" srcId="{202B788F-C62B-4ABB-AB39-81AFDD11DC95}" destId="{23A6316B-10DE-44AB-ABEE-DFB650EDEDFF}" srcOrd="0" destOrd="0" parTransId="{DA64DC2B-6638-4D2C-94CD-6F61D34F4872}" sibTransId="{89AF8F0C-B896-4E76-B5F3-C73DB091B0BA}"/>
    <dgm:cxn modelId="{E15B55DF-B4B5-4BF6-B308-CAFFCBAEF91C}" srcId="{EB4F5F39-6CEF-46D0-A57E-1934A41AB471}" destId="{2EC7FF33-F67F-4EC4-A055-383EC55464CA}" srcOrd="0" destOrd="0" parTransId="{E4A3146D-73E7-49CC-AB47-A442417CC4EE}" sibTransId="{AA71011E-CF07-4B9A-9908-D7A1FCB33FE5}"/>
    <dgm:cxn modelId="{1B5BED5B-4AF6-4171-88BB-7272231480CF}" type="presOf" srcId="{23A6316B-10DE-44AB-ABEE-DFB650EDEDFF}" destId="{8868F48C-4227-481E-9B0D-8BDB20F18AB6}" srcOrd="0" destOrd="0" presId="urn:microsoft.com/office/officeart/2005/8/layout/hierarchy4"/>
    <dgm:cxn modelId="{C0D317BE-D27C-483F-89F2-A91BA8008491}" type="presOf" srcId="{CB2E9A73-23E0-4B80-B224-B6B5F5DF99A6}" destId="{9B5C35B5-15F3-4BF5-910C-C704081C1D5E}" srcOrd="0" destOrd="0" presId="urn:microsoft.com/office/officeart/2005/8/layout/hierarchy4"/>
    <dgm:cxn modelId="{AB694488-70E6-494C-91E7-338E111C67A6}" srcId="{FE4BBDE1-E771-4EC6-9EFE-ACF7DF9DE6DB}" destId="{B04DA9A7-04D4-4EA1-B464-8B17CFA04B35}" srcOrd="0" destOrd="0" parTransId="{AAB7B151-C954-4A83-9376-E07AF18FE7BD}" sibTransId="{B2BAD36C-068E-4FF8-A7E0-155ECDE1A634}"/>
    <dgm:cxn modelId="{5978AB1E-AE4E-4957-9FFE-B506DB73D374}" srcId="{23A6316B-10DE-44AB-ABEE-DFB650EDEDFF}" destId="{EB4F5F39-6CEF-46D0-A57E-1934A41AB471}" srcOrd="2" destOrd="0" parTransId="{AD028FAE-B099-4410-AF0F-65252CE13725}" sibTransId="{FA006603-40E0-4643-9FC4-DC0C514AF9B6}"/>
    <dgm:cxn modelId="{33421935-EEFA-43B4-AF1C-88F878C711A7}" type="presOf" srcId="{889C1B65-7B61-4010-9248-FB8AB37CDBF2}" destId="{5008D3A5-A5E7-4153-AD59-464F04A94040}" srcOrd="0" destOrd="0" presId="urn:microsoft.com/office/officeart/2005/8/layout/hierarchy4"/>
    <dgm:cxn modelId="{B730A357-87FD-442E-B237-331A7C0F2B56}" srcId="{23A6316B-10DE-44AB-ABEE-DFB650EDEDFF}" destId="{FE4BBDE1-E771-4EC6-9EFE-ACF7DF9DE6DB}" srcOrd="0" destOrd="0" parTransId="{2DAA2149-B25E-489D-8C4D-6053F161C253}" sibTransId="{83E57805-BCAB-4EC8-AD5B-E8576ACCF91B}"/>
    <dgm:cxn modelId="{C988DEA0-9AB5-4ED8-984E-A979157FA91C}" srcId="{23A6316B-10DE-44AB-ABEE-DFB650EDEDFF}" destId="{CB2E9A73-23E0-4B80-B224-B6B5F5DF99A6}" srcOrd="1" destOrd="0" parTransId="{04017135-1050-46A8-A613-13B7F5354503}" sibTransId="{EBAC1ECA-F65F-40C5-84D6-E479D9E50996}"/>
    <dgm:cxn modelId="{7DA7D945-A9D1-405C-9D01-7B4098948CCF}" srcId="{D94E2751-0432-48F8-8340-ABF42388C9A6}" destId="{889C1B65-7B61-4010-9248-FB8AB37CDBF2}" srcOrd="0" destOrd="0" parTransId="{2BF1C3C7-286A-4E62-B66D-B7D7E78192B8}" sibTransId="{82ECB06B-D486-4AED-9CD6-093B70F04AD0}"/>
    <dgm:cxn modelId="{A16796F2-089E-411C-98B9-F3B1F1A9E2CF}" type="presOf" srcId="{202B788F-C62B-4ABB-AB39-81AFDD11DC95}" destId="{162AA69C-497C-44A5-B413-396B0009083E}" srcOrd="0" destOrd="0" presId="urn:microsoft.com/office/officeart/2005/8/layout/hierarchy4"/>
    <dgm:cxn modelId="{0D046B11-7262-4CEB-8ED9-FECF758CF7E3}" type="presOf" srcId="{FC92559F-96FE-4062-A7BD-B932A6D56B21}" destId="{FB6A658E-ECBE-40E0-85D6-74014B8934A9}" srcOrd="0" destOrd="0" presId="urn:microsoft.com/office/officeart/2005/8/layout/hierarchy4"/>
    <dgm:cxn modelId="{617F1401-67B7-4A9D-BA07-1CD019FE5A10}" srcId="{23A6316B-10DE-44AB-ABEE-DFB650EDEDFF}" destId="{D94E2751-0432-48F8-8340-ABF42388C9A6}" srcOrd="4" destOrd="0" parTransId="{095C9B3A-2A59-494D-BA40-BBA91FD4D011}" sibTransId="{10E746B6-34EC-4710-BA40-F2B932D83105}"/>
    <dgm:cxn modelId="{EFED1CDB-EE83-4551-A7B6-2767B432B0EB}" type="presOf" srcId="{D94E2751-0432-48F8-8340-ABF42388C9A6}" destId="{D45AE780-4450-43B4-9F2D-35E7E7EC3AA8}" srcOrd="0" destOrd="0" presId="urn:microsoft.com/office/officeart/2005/8/layout/hierarchy4"/>
    <dgm:cxn modelId="{440D13BD-F89B-41B8-807F-7A0DBB9B91B8}" type="presOf" srcId="{F6E61C09-A22D-4B42-8BFD-AC1D5D10884E}" destId="{BB719E01-8237-45D7-8C4B-67DA21075270}" srcOrd="0" destOrd="0" presId="urn:microsoft.com/office/officeart/2005/8/layout/hierarchy4"/>
    <dgm:cxn modelId="{3C4FBFA0-2709-48A3-809B-8BD96C722FFA}" srcId="{B5F7BCC7-A00B-4409-A2B5-1FE9614048C4}" destId="{021DC9D2-D5DE-43D9-8DC8-D0998FCE0A11}" srcOrd="0" destOrd="0" parTransId="{C1E6EF84-84DD-4DC8-97B5-CE0F1E95ED09}" sibTransId="{D0F33B8C-3849-46A3-A4A5-D69F7EA2A388}"/>
    <dgm:cxn modelId="{A979A897-510C-41CF-B25A-679577339E62}" srcId="{23A6316B-10DE-44AB-ABEE-DFB650EDEDFF}" destId="{F6E61C09-A22D-4B42-8BFD-AC1D5D10884E}" srcOrd="5" destOrd="0" parTransId="{1822D10F-0DB9-4783-8C44-290FD35FBAF0}" sibTransId="{43AA2F28-D1EA-4DB2-A856-4C170B87FE2D}"/>
    <dgm:cxn modelId="{F27E80B3-71A3-490E-9BBB-E2A17CEBD765}" type="presOf" srcId="{EB4F5F39-6CEF-46D0-A57E-1934A41AB471}" destId="{9466C24D-DAFC-47DA-81D7-3B09514785D0}" srcOrd="0" destOrd="0" presId="urn:microsoft.com/office/officeart/2005/8/layout/hierarchy4"/>
    <dgm:cxn modelId="{1B01E5EA-03B2-43A1-9FA3-0AA3D68B32BE}" type="presOf" srcId="{B04DA9A7-04D4-4EA1-B464-8B17CFA04B35}" destId="{50D46E06-A376-4189-A167-70D867709B0D}" srcOrd="0" destOrd="0" presId="urn:microsoft.com/office/officeart/2005/8/layout/hierarchy4"/>
    <dgm:cxn modelId="{A61C5D93-3DCD-425E-8B13-BA5D120FA8A7}" type="presOf" srcId="{FE4BBDE1-E771-4EC6-9EFE-ACF7DF9DE6DB}" destId="{119B048F-FD7B-49DC-B0C2-78B7988E6350}" srcOrd="0" destOrd="0" presId="urn:microsoft.com/office/officeart/2005/8/layout/hierarchy4"/>
    <dgm:cxn modelId="{FDECB2EB-FD13-484B-AF03-DAB815F64C03}" type="presOf" srcId="{021DC9D2-D5DE-43D9-8DC8-D0998FCE0A11}" destId="{161F872B-89D9-4EA9-8961-DAA7BC4ED4F0}" srcOrd="0" destOrd="0" presId="urn:microsoft.com/office/officeart/2005/8/layout/hierarchy4"/>
    <dgm:cxn modelId="{D84FAC76-5D08-42D3-9DE0-E858F28A5067}" type="presOf" srcId="{2EC7FF33-F67F-4EC4-A055-383EC55464CA}" destId="{4C55A075-2999-47CD-9EC1-8A43E852350C}" srcOrd="0" destOrd="0" presId="urn:microsoft.com/office/officeart/2005/8/layout/hierarchy4"/>
    <dgm:cxn modelId="{8A196D17-7561-48BC-99F9-19077DB5E12D}" srcId="{CB2E9A73-23E0-4B80-B224-B6B5F5DF99A6}" destId="{FC92559F-96FE-4062-A7BD-B932A6D56B21}" srcOrd="0" destOrd="0" parTransId="{6A032573-C32C-4EA4-8C77-92F1CAB17576}" sibTransId="{15DAD776-3F1C-41FF-B2F8-42F30FF97BFC}"/>
    <dgm:cxn modelId="{71FAE186-9436-49F1-B5B8-78EAB9BEE6AE}" type="presParOf" srcId="{162AA69C-497C-44A5-B413-396B0009083E}" destId="{83FC91E9-46D0-4A96-A461-BC972E0EE3A7}" srcOrd="0" destOrd="0" presId="urn:microsoft.com/office/officeart/2005/8/layout/hierarchy4"/>
    <dgm:cxn modelId="{721D7266-F06B-4C56-AC21-140C0A996AD6}" type="presParOf" srcId="{83FC91E9-46D0-4A96-A461-BC972E0EE3A7}" destId="{8868F48C-4227-481E-9B0D-8BDB20F18AB6}" srcOrd="0" destOrd="0" presId="urn:microsoft.com/office/officeart/2005/8/layout/hierarchy4"/>
    <dgm:cxn modelId="{A313F954-E14D-4E18-B435-D93E9EE04008}" type="presParOf" srcId="{83FC91E9-46D0-4A96-A461-BC972E0EE3A7}" destId="{BF913CD2-31E0-437E-A8BD-90C0875DB814}" srcOrd="1" destOrd="0" presId="urn:microsoft.com/office/officeart/2005/8/layout/hierarchy4"/>
    <dgm:cxn modelId="{3DDAA77F-5FF0-469E-9705-09F8AC608A24}" type="presParOf" srcId="{83FC91E9-46D0-4A96-A461-BC972E0EE3A7}" destId="{DDE54F1E-A391-4125-BC96-E2F69F524545}" srcOrd="2" destOrd="0" presId="urn:microsoft.com/office/officeart/2005/8/layout/hierarchy4"/>
    <dgm:cxn modelId="{9333A346-8961-4535-B378-1349776FE201}" type="presParOf" srcId="{DDE54F1E-A391-4125-BC96-E2F69F524545}" destId="{7E016553-6D03-41D5-8C6B-AE5B3CFB76B0}" srcOrd="0" destOrd="0" presId="urn:microsoft.com/office/officeart/2005/8/layout/hierarchy4"/>
    <dgm:cxn modelId="{C2CB5CF5-6486-4837-B512-2D8B5F83A95C}" type="presParOf" srcId="{7E016553-6D03-41D5-8C6B-AE5B3CFB76B0}" destId="{119B048F-FD7B-49DC-B0C2-78B7988E6350}" srcOrd="0" destOrd="0" presId="urn:microsoft.com/office/officeart/2005/8/layout/hierarchy4"/>
    <dgm:cxn modelId="{7A0B6D15-7402-41CC-928C-280EC163981C}" type="presParOf" srcId="{7E016553-6D03-41D5-8C6B-AE5B3CFB76B0}" destId="{304690FC-416E-445E-9839-4A0C4BF3CBBE}" srcOrd="1" destOrd="0" presId="urn:microsoft.com/office/officeart/2005/8/layout/hierarchy4"/>
    <dgm:cxn modelId="{C990A64D-1CE2-4719-AA3C-E52975F6B921}" type="presParOf" srcId="{7E016553-6D03-41D5-8C6B-AE5B3CFB76B0}" destId="{FD8AAC5B-59D1-46F9-A5B8-C4C09EC46692}" srcOrd="2" destOrd="0" presId="urn:microsoft.com/office/officeart/2005/8/layout/hierarchy4"/>
    <dgm:cxn modelId="{A5363B5F-6751-4A5D-8251-F728BA119405}" type="presParOf" srcId="{FD8AAC5B-59D1-46F9-A5B8-C4C09EC46692}" destId="{07AE5AA8-3DB2-4EE6-9108-10C2457F65AC}" srcOrd="0" destOrd="0" presId="urn:microsoft.com/office/officeart/2005/8/layout/hierarchy4"/>
    <dgm:cxn modelId="{7EA158A2-8167-433E-9361-6244C6BB3399}" type="presParOf" srcId="{07AE5AA8-3DB2-4EE6-9108-10C2457F65AC}" destId="{50D46E06-A376-4189-A167-70D867709B0D}" srcOrd="0" destOrd="0" presId="urn:microsoft.com/office/officeart/2005/8/layout/hierarchy4"/>
    <dgm:cxn modelId="{65EDF3BF-CCB7-4300-ACB3-8AC263236130}" type="presParOf" srcId="{07AE5AA8-3DB2-4EE6-9108-10C2457F65AC}" destId="{F1034FCB-2144-4856-9AE0-50704BC09C24}" srcOrd="1" destOrd="0" presId="urn:microsoft.com/office/officeart/2005/8/layout/hierarchy4"/>
    <dgm:cxn modelId="{0C977422-B280-49E1-BB3F-D694BB429FE5}" type="presParOf" srcId="{DDE54F1E-A391-4125-BC96-E2F69F524545}" destId="{A73F7510-0D3E-4C6B-B94D-F97EFDD474D8}" srcOrd="1" destOrd="0" presId="urn:microsoft.com/office/officeart/2005/8/layout/hierarchy4"/>
    <dgm:cxn modelId="{D213111A-5CF1-4F00-B70C-BBB29F0B89C6}" type="presParOf" srcId="{DDE54F1E-A391-4125-BC96-E2F69F524545}" destId="{FFBEA5AD-49FE-411D-A96D-CDACAF94743A}" srcOrd="2" destOrd="0" presId="urn:microsoft.com/office/officeart/2005/8/layout/hierarchy4"/>
    <dgm:cxn modelId="{D02BCCDA-94A7-4B7F-BDBB-007CF6683AA4}" type="presParOf" srcId="{FFBEA5AD-49FE-411D-A96D-CDACAF94743A}" destId="{9B5C35B5-15F3-4BF5-910C-C704081C1D5E}" srcOrd="0" destOrd="0" presId="urn:microsoft.com/office/officeart/2005/8/layout/hierarchy4"/>
    <dgm:cxn modelId="{8C602D79-ED26-4B1E-83EA-195A88D39AEE}" type="presParOf" srcId="{FFBEA5AD-49FE-411D-A96D-CDACAF94743A}" destId="{0020F6A0-49EE-4634-AF2C-39E89FA7F058}" srcOrd="1" destOrd="0" presId="urn:microsoft.com/office/officeart/2005/8/layout/hierarchy4"/>
    <dgm:cxn modelId="{64E1E947-9F46-448F-81FA-F56AC808ACD2}" type="presParOf" srcId="{FFBEA5AD-49FE-411D-A96D-CDACAF94743A}" destId="{847A22D7-012A-44F7-B66C-F54810879C4F}" srcOrd="2" destOrd="0" presId="urn:microsoft.com/office/officeart/2005/8/layout/hierarchy4"/>
    <dgm:cxn modelId="{0192A145-26DE-450B-8B49-3FF1646DB9D4}" type="presParOf" srcId="{847A22D7-012A-44F7-B66C-F54810879C4F}" destId="{CF57B36E-F63F-4944-AFF5-4BD7D06244F2}" srcOrd="0" destOrd="0" presId="urn:microsoft.com/office/officeart/2005/8/layout/hierarchy4"/>
    <dgm:cxn modelId="{3E598A41-21EC-4BEC-A360-9B4FB5A1EB4B}" type="presParOf" srcId="{CF57B36E-F63F-4944-AFF5-4BD7D06244F2}" destId="{FB6A658E-ECBE-40E0-85D6-74014B8934A9}" srcOrd="0" destOrd="0" presId="urn:microsoft.com/office/officeart/2005/8/layout/hierarchy4"/>
    <dgm:cxn modelId="{DAD81447-45CC-4942-8CA6-621DA784E5DE}" type="presParOf" srcId="{CF57B36E-F63F-4944-AFF5-4BD7D06244F2}" destId="{93DC7359-5A0A-46CB-BF9F-B44412329352}" srcOrd="1" destOrd="0" presId="urn:microsoft.com/office/officeart/2005/8/layout/hierarchy4"/>
    <dgm:cxn modelId="{9A5041CA-4B29-498B-9536-8A485A0CFBDD}" type="presParOf" srcId="{DDE54F1E-A391-4125-BC96-E2F69F524545}" destId="{54CDDEF6-20E6-41AC-AB43-DA4853A172A9}" srcOrd="3" destOrd="0" presId="urn:microsoft.com/office/officeart/2005/8/layout/hierarchy4"/>
    <dgm:cxn modelId="{83862135-C95C-44F5-8B34-EFDCDF890D96}" type="presParOf" srcId="{DDE54F1E-A391-4125-BC96-E2F69F524545}" destId="{03116D7A-B451-4716-98A5-8EA7F91FFE21}" srcOrd="4" destOrd="0" presId="urn:microsoft.com/office/officeart/2005/8/layout/hierarchy4"/>
    <dgm:cxn modelId="{B3C6E9DB-2C52-4611-AD93-289BF7D49A8E}" type="presParOf" srcId="{03116D7A-B451-4716-98A5-8EA7F91FFE21}" destId="{9466C24D-DAFC-47DA-81D7-3B09514785D0}" srcOrd="0" destOrd="0" presId="urn:microsoft.com/office/officeart/2005/8/layout/hierarchy4"/>
    <dgm:cxn modelId="{A914C596-98BC-41A3-AB6F-88087D032EED}" type="presParOf" srcId="{03116D7A-B451-4716-98A5-8EA7F91FFE21}" destId="{B79C7588-75DE-4F5E-86B2-38AF51DF861F}" srcOrd="1" destOrd="0" presId="urn:microsoft.com/office/officeart/2005/8/layout/hierarchy4"/>
    <dgm:cxn modelId="{8950BDD6-E698-4A49-A0FB-DD2DD2325261}" type="presParOf" srcId="{03116D7A-B451-4716-98A5-8EA7F91FFE21}" destId="{4A72603C-373F-462C-BEF6-26C51B1A8628}" srcOrd="2" destOrd="0" presId="urn:microsoft.com/office/officeart/2005/8/layout/hierarchy4"/>
    <dgm:cxn modelId="{F4E61F88-8C21-4F62-98A9-E7C49BEC8D89}" type="presParOf" srcId="{4A72603C-373F-462C-BEF6-26C51B1A8628}" destId="{28E253C6-15AC-43EC-8131-9898C6ED6F3C}" srcOrd="0" destOrd="0" presId="urn:microsoft.com/office/officeart/2005/8/layout/hierarchy4"/>
    <dgm:cxn modelId="{C3F64F6D-6850-491D-B07A-70816C30B71F}" type="presParOf" srcId="{28E253C6-15AC-43EC-8131-9898C6ED6F3C}" destId="{4C55A075-2999-47CD-9EC1-8A43E852350C}" srcOrd="0" destOrd="0" presId="urn:microsoft.com/office/officeart/2005/8/layout/hierarchy4"/>
    <dgm:cxn modelId="{4499D874-B649-461E-9C9E-72BCD3ACE8EF}" type="presParOf" srcId="{28E253C6-15AC-43EC-8131-9898C6ED6F3C}" destId="{293FB312-20F0-44EA-B6D0-5DEABE57B75F}" srcOrd="1" destOrd="0" presId="urn:microsoft.com/office/officeart/2005/8/layout/hierarchy4"/>
    <dgm:cxn modelId="{69321E90-801B-49C3-963D-DD816FF1D6B5}" type="presParOf" srcId="{DDE54F1E-A391-4125-BC96-E2F69F524545}" destId="{3216C6E8-1DCF-4211-8CF9-2450D74D4D88}" srcOrd="5" destOrd="0" presId="urn:microsoft.com/office/officeart/2005/8/layout/hierarchy4"/>
    <dgm:cxn modelId="{B9277DDD-4C72-4976-AE60-CB27061486B2}" type="presParOf" srcId="{DDE54F1E-A391-4125-BC96-E2F69F524545}" destId="{107E7ABE-B305-4471-A93A-56A5E90B3FF0}" srcOrd="6" destOrd="0" presId="urn:microsoft.com/office/officeart/2005/8/layout/hierarchy4"/>
    <dgm:cxn modelId="{3F3F0590-84B0-4118-A39A-6561AF7ECC16}" type="presParOf" srcId="{107E7ABE-B305-4471-A93A-56A5E90B3FF0}" destId="{244A4128-9430-47C5-A790-320EF273F539}" srcOrd="0" destOrd="0" presId="urn:microsoft.com/office/officeart/2005/8/layout/hierarchy4"/>
    <dgm:cxn modelId="{0CBBE8D8-FDF1-44A1-A94A-364212400D1F}" type="presParOf" srcId="{107E7ABE-B305-4471-A93A-56A5E90B3FF0}" destId="{332098AF-C3DD-463B-B7EB-07F029EE0C03}" srcOrd="1" destOrd="0" presId="urn:microsoft.com/office/officeart/2005/8/layout/hierarchy4"/>
    <dgm:cxn modelId="{70E8BD2A-7F7E-4D46-8E86-332034E95C56}" type="presParOf" srcId="{107E7ABE-B305-4471-A93A-56A5E90B3FF0}" destId="{1FCD4072-349A-454C-925A-FB25469302C7}" srcOrd="2" destOrd="0" presId="urn:microsoft.com/office/officeart/2005/8/layout/hierarchy4"/>
    <dgm:cxn modelId="{C33DC54C-175C-425D-B9AE-ECDBA6E7C637}" type="presParOf" srcId="{1FCD4072-349A-454C-925A-FB25469302C7}" destId="{3A21648D-B060-4927-A1F1-4ADF1BED2CDD}" srcOrd="0" destOrd="0" presId="urn:microsoft.com/office/officeart/2005/8/layout/hierarchy4"/>
    <dgm:cxn modelId="{AABCA0CF-5A67-4F95-92DA-BBCEC5FD5268}" type="presParOf" srcId="{3A21648D-B060-4927-A1F1-4ADF1BED2CDD}" destId="{161F872B-89D9-4EA9-8961-DAA7BC4ED4F0}" srcOrd="0" destOrd="0" presId="urn:microsoft.com/office/officeart/2005/8/layout/hierarchy4"/>
    <dgm:cxn modelId="{DB6619E7-962B-4A14-9583-32CC5686A0C0}" type="presParOf" srcId="{3A21648D-B060-4927-A1F1-4ADF1BED2CDD}" destId="{81074102-D889-4231-ABE6-06FC3A35FE13}" srcOrd="1" destOrd="0" presId="urn:microsoft.com/office/officeart/2005/8/layout/hierarchy4"/>
    <dgm:cxn modelId="{5DEB1B9D-6230-4420-A221-4B9F31378273}" type="presParOf" srcId="{DDE54F1E-A391-4125-BC96-E2F69F524545}" destId="{E052E46D-B6B1-44AC-891C-4D6B1BF18622}" srcOrd="7" destOrd="0" presId="urn:microsoft.com/office/officeart/2005/8/layout/hierarchy4"/>
    <dgm:cxn modelId="{A49C10E5-022D-4C39-9757-FCCAC2E8F530}" type="presParOf" srcId="{DDE54F1E-A391-4125-BC96-E2F69F524545}" destId="{A529AA63-57A9-4FBA-88A3-C36606B7ADB6}" srcOrd="8" destOrd="0" presId="urn:microsoft.com/office/officeart/2005/8/layout/hierarchy4"/>
    <dgm:cxn modelId="{A30ABCEC-C65F-4BD6-8EB4-6AB8E0F2FCF9}" type="presParOf" srcId="{A529AA63-57A9-4FBA-88A3-C36606B7ADB6}" destId="{D45AE780-4450-43B4-9F2D-35E7E7EC3AA8}" srcOrd="0" destOrd="0" presId="urn:microsoft.com/office/officeart/2005/8/layout/hierarchy4"/>
    <dgm:cxn modelId="{3165DB59-3640-4CAD-9E61-828360F610FD}" type="presParOf" srcId="{A529AA63-57A9-4FBA-88A3-C36606B7ADB6}" destId="{F760FB60-4564-42DE-967D-ED18E091D908}" srcOrd="1" destOrd="0" presId="urn:microsoft.com/office/officeart/2005/8/layout/hierarchy4"/>
    <dgm:cxn modelId="{6CB1FEBE-453B-4611-8E5B-DC56FE4257E9}" type="presParOf" srcId="{A529AA63-57A9-4FBA-88A3-C36606B7ADB6}" destId="{E988B2E7-1E47-4E75-BECF-6ED36763E15F}" srcOrd="2" destOrd="0" presId="urn:microsoft.com/office/officeart/2005/8/layout/hierarchy4"/>
    <dgm:cxn modelId="{60F6C3DB-AAC4-4914-8988-76D06B4FF9D2}" type="presParOf" srcId="{E988B2E7-1E47-4E75-BECF-6ED36763E15F}" destId="{C9ED177D-713B-4D0C-B9B3-15572C3B070A}" srcOrd="0" destOrd="0" presId="urn:microsoft.com/office/officeart/2005/8/layout/hierarchy4"/>
    <dgm:cxn modelId="{DC4B0F42-2AA3-44AD-B972-F450BBFA856B}" type="presParOf" srcId="{C9ED177D-713B-4D0C-B9B3-15572C3B070A}" destId="{5008D3A5-A5E7-4153-AD59-464F04A94040}" srcOrd="0" destOrd="0" presId="urn:microsoft.com/office/officeart/2005/8/layout/hierarchy4"/>
    <dgm:cxn modelId="{C1329FBA-76BE-4A42-9573-BE6FAD44B64D}" type="presParOf" srcId="{C9ED177D-713B-4D0C-B9B3-15572C3B070A}" destId="{62D15B9F-5077-46A3-98CA-BD1910AF56BE}" srcOrd="1" destOrd="0" presId="urn:microsoft.com/office/officeart/2005/8/layout/hierarchy4"/>
    <dgm:cxn modelId="{307F5F1C-73D6-4F4E-AE80-EB9848ED3E07}" type="presParOf" srcId="{DDE54F1E-A391-4125-BC96-E2F69F524545}" destId="{A7F989EA-AA3A-48BF-B589-2B9309F3738C}" srcOrd="9" destOrd="0" presId="urn:microsoft.com/office/officeart/2005/8/layout/hierarchy4"/>
    <dgm:cxn modelId="{64F31A16-E4DE-40D1-ACB7-EE35DCC89F5C}" type="presParOf" srcId="{DDE54F1E-A391-4125-BC96-E2F69F524545}" destId="{78EAE493-393B-4C38-B1A6-01F5C4D10794}" srcOrd="10" destOrd="0" presId="urn:microsoft.com/office/officeart/2005/8/layout/hierarchy4"/>
    <dgm:cxn modelId="{61C066BB-5B95-4EE3-8223-16A6A7D85CF3}" type="presParOf" srcId="{78EAE493-393B-4C38-B1A6-01F5C4D10794}" destId="{BB719E01-8237-45D7-8C4B-67DA21075270}" srcOrd="0" destOrd="0" presId="urn:microsoft.com/office/officeart/2005/8/layout/hierarchy4"/>
    <dgm:cxn modelId="{6C42BAD4-BA2D-4B2B-AD73-DBD235B84075}" type="presParOf" srcId="{78EAE493-393B-4C38-B1A6-01F5C4D10794}" destId="{DFE5CCF2-12BB-486C-A684-505C5EC7D895}"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8F48C-4227-481E-9B0D-8BDB20F18AB6}">
      <dsp:nvSpPr>
        <dsp:cNvPr id="0" name=""/>
        <dsp:cNvSpPr/>
      </dsp:nvSpPr>
      <dsp:spPr>
        <a:xfrm>
          <a:off x="40" y="1872"/>
          <a:ext cx="8229519" cy="1498556"/>
        </a:xfrm>
        <a:prstGeom prst="roundRect">
          <a:avLst>
            <a:gd name="adj" fmla="val 10000"/>
          </a:avLst>
        </a:prstGeom>
        <a:solidFill>
          <a:schemeClr val="bg2">
            <a:lumMod val="25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Assist member Watershed Districts with the implementation of water related projects and programs. The purpose of these projects and programs is the reduction of local and mainstem flood damages, and also to enhance environmental and water resource management. Projects and programs must be of benefit to the Red River Basin and its member watershed districts in order to qualify for RRWMB funding. </a:t>
          </a:r>
        </a:p>
      </dsp:txBody>
      <dsp:txXfrm>
        <a:off x="43931" y="45763"/>
        <a:ext cx="8141737" cy="1410774"/>
      </dsp:txXfrm>
    </dsp:sp>
    <dsp:sp modelId="{119B048F-FD7B-49DC-B0C2-78B7988E6350}">
      <dsp:nvSpPr>
        <dsp:cNvPr id="0" name=""/>
        <dsp:cNvSpPr/>
      </dsp:nvSpPr>
      <dsp:spPr>
        <a:xfrm>
          <a:off x="40"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Coordination</a:t>
          </a:r>
        </a:p>
      </dsp:txBody>
      <dsp:txXfrm>
        <a:off x="37584" y="1682215"/>
        <a:ext cx="1206768" cy="1423468"/>
      </dsp:txXfrm>
    </dsp:sp>
    <dsp:sp modelId="{50D46E06-A376-4189-A167-70D867709B0D}">
      <dsp:nvSpPr>
        <dsp:cNvPr id="0" name=""/>
        <dsp:cNvSpPr/>
      </dsp:nvSpPr>
      <dsp:spPr>
        <a:xfrm>
          <a:off x="40" y="32874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Financial Support </a:t>
          </a:r>
        </a:p>
      </dsp:txBody>
      <dsp:txXfrm>
        <a:off x="37584" y="3325015"/>
        <a:ext cx="1206768" cy="1423468"/>
      </dsp:txXfrm>
    </dsp:sp>
    <dsp:sp modelId="{9B5C35B5-15F3-4BF5-910C-C704081C1D5E}">
      <dsp:nvSpPr>
        <dsp:cNvPr id="0" name=""/>
        <dsp:cNvSpPr/>
      </dsp:nvSpPr>
      <dsp:spPr>
        <a:xfrm>
          <a:off x="1389572"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Basin Planning </a:t>
          </a:r>
        </a:p>
      </dsp:txBody>
      <dsp:txXfrm>
        <a:off x="1427116" y="1682215"/>
        <a:ext cx="1206768" cy="1423468"/>
      </dsp:txXfrm>
    </dsp:sp>
    <dsp:sp modelId="{FB6A658E-ECBE-40E0-85D6-74014B8934A9}">
      <dsp:nvSpPr>
        <dsp:cNvPr id="0" name=""/>
        <dsp:cNvSpPr/>
      </dsp:nvSpPr>
      <dsp:spPr>
        <a:xfrm>
          <a:off x="1389572" y="32874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Water Quantity </a:t>
          </a:r>
        </a:p>
      </dsp:txBody>
      <dsp:txXfrm>
        <a:off x="1427116" y="3325015"/>
        <a:ext cx="1206768" cy="1423468"/>
      </dsp:txXfrm>
    </dsp:sp>
    <dsp:sp modelId="{9466C24D-DAFC-47DA-81D7-3B09514785D0}">
      <dsp:nvSpPr>
        <dsp:cNvPr id="0" name=""/>
        <dsp:cNvSpPr/>
      </dsp:nvSpPr>
      <dsp:spPr>
        <a:xfrm>
          <a:off x="2779105"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Water Quality </a:t>
          </a:r>
        </a:p>
      </dsp:txBody>
      <dsp:txXfrm>
        <a:off x="2816649" y="1682215"/>
        <a:ext cx="1206768" cy="1423468"/>
      </dsp:txXfrm>
    </dsp:sp>
    <dsp:sp modelId="{4C55A075-2999-47CD-9EC1-8A43E852350C}">
      <dsp:nvSpPr>
        <dsp:cNvPr id="0" name=""/>
        <dsp:cNvSpPr/>
      </dsp:nvSpPr>
      <dsp:spPr>
        <a:xfrm>
          <a:off x="2779105" y="32874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Erosion and Sedimentation </a:t>
          </a:r>
        </a:p>
      </dsp:txBody>
      <dsp:txXfrm>
        <a:off x="2816649" y="3325015"/>
        <a:ext cx="1206768" cy="1423468"/>
      </dsp:txXfrm>
    </dsp:sp>
    <dsp:sp modelId="{244A4128-9430-47C5-A790-320EF273F539}">
      <dsp:nvSpPr>
        <dsp:cNvPr id="0" name=""/>
        <dsp:cNvSpPr/>
      </dsp:nvSpPr>
      <dsp:spPr>
        <a:xfrm>
          <a:off x="4168637"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Education</a:t>
          </a:r>
        </a:p>
      </dsp:txBody>
      <dsp:txXfrm>
        <a:off x="4206181" y="1682215"/>
        <a:ext cx="1206768" cy="1423468"/>
      </dsp:txXfrm>
    </dsp:sp>
    <dsp:sp modelId="{161F872B-89D9-4EA9-8961-DAA7BC4ED4F0}">
      <dsp:nvSpPr>
        <dsp:cNvPr id="0" name=""/>
        <dsp:cNvSpPr/>
      </dsp:nvSpPr>
      <dsp:spPr>
        <a:xfrm>
          <a:off x="4114799" y="3276606"/>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Research </a:t>
          </a:r>
        </a:p>
      </dsp:txBody>
      <dsp:txXfrm>
        <a:off x="4152343" y="3314150"/>
        <a:ext cx="1206768" cy="1423468"/>
      </dsp:txXfrm>
    </dsp:sp>
    <dsp:sp modelId="{D45AE780-4450-43B4-9F2D-35E7E7EC3AA8}">
      <dsp:nvSpPr>
        <dsp:cNvPr id="0" name=""/>
        <dsp:cNvSpPr/>
      </dsp:nvSpPr>
      <dsp:spPr>
        <a:xfrm>
          <a:off x="5558170"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Public Information </a:t>
          </a:r>
        </a:p>
      </dsp:txBody>
      <dsp:txXfrm>
        <a:off x="5595714" y="1682215"/>
        <a:ext cx="1206768" cy="1423468"/>
      </dsp:txXfrm>
    </dsp:sp>
    <dsp:sp modelId="{5008D3A5-A5E7-4153-AD59-464F04A94040}">
      <dsp:nvSpPr>
        <dsp:cNvPr id="0" name=""/>
        <dsp:cNvSpPr/>
      </dsp:nvSpPr>
      <dsp:spPr>
        <a:xfrm>
          <a:off x="5558170" y="32874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Conflict Resolution</a:t>
          </a:r>
        </a:p>
      </dsp:txBody>
      <dsp:txXfrm>
        <a:off x="5595714" y="3325015"/>
        <a:ext cx="1206768" cy="1423468"/>
      </dsp:txXfrm>
    </dsp:sp>
    <dsp:sp modelId="{BB719E01-8237-45D7-8C4B-67DA21075270}">
      <dsp:nvSpPr>
        <dsp:cNvPr id="0" name=""/>
        <dsp:cNvSpPr/>
      </dsp:nvSpPr>
      <dsp:spPr>
        <a:xfrm>
          <a:off x="6947703" y="1644671"/>
          <a:ext cx="1281856" cy="1498556"/>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Policies, Rules, and Regulations of Other Entities</a:t>
          </a:r>
        </a:p>
      </dsp:txBody>
      <dsp:txXfrm>
        <a:off x="6985247" y="1682215"/>
        <a:ext cx="1206768" cy="14234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A102BE8C-E53A-43C6-A16D-CC17EA21A201}" type="datetimeFigureOut">
              <a:rPr lang="en-US" smtClean="0"/>
              <a:t>12/16/2019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0C7242F6-59FD-4AC9-81BD-407398848EB4}" type="slidenum">
              <a:rPr lang="en-US" smtClean="0"/>
              <a:t>‹#›</a:t>
            </a:fld>
            <a:endParaRPr lang="en-US" dirty="0"/>
          </a:p>
        </p:txBody>
      </p:sp>
    </p:spTree>
    <p:extLst>
      <p:ext uri="{BB962C8B-B14F-4D97-AF65-F5344CB8AC3E}">
        <p14:creationId xmlns:p14="http://schemas.microsoft.com/office/powerpoint/2010/main" val="684475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7485BF3A-50D8-4C8D-943F-BC8F82B0FE03}" type="datetimeFigureOut">
              <a:rPr lang="en-US" smtClean="0"/>
              <a:t>12/16/2019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F9BA0DF-F1E0-44D7-8F10-303CBB3292CC}" type="slidenum">
              <a:rPr lang="en-US" smtClean="0"/>
              <a:t>‹#›</a:t>
            </a:fld>
            <a:endParaRPr lang="en-US" dirty="0"/>
          </a:p>
        </p:txBody>
      </p:sp>
    </p:spTree>
    <p:extLst>
      <p:ext uri="{BB962C8B-B14F-4D97-AF65-F5344CB8AC3E}">
        <p14:creationId xmlns:p14="http://schemas.microsoft.com/office/powerpoint/2010/main" val="408130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CDC86-54F2-4BC6-B170-63E966458D6A}" type="slidenum">
              <a:rPr lang="en-US" smtClean="0"/>
              <a:t>1</a:t>
            </a:fld>
            <a:endParaRPr lang="en-US" dirty="0"/>
          </a:p>
        </p:txBody>
      </p:sp>
    </p:spTree>
    <p:extLst>
      <p:ext uri="{BB962C8B-B14F-4D97-AF65-F5344CB8AC3E}">
        <p14:creationId xmlns:p14="http://schemas.microsoft.com/office/powerpoint/2010/main" val="194466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are members?</a:t>
            </a:r>
          </a:p>
          <a:p>
            <a:endParaRPr lang="en-US" dirty="0"/>
          </a:p>
        </p:txBody>
      </p:sp>
      <p:sp>
        <p:nvSpPr>
          <p:cNvPr id="4" name="Slide Number Placeholder 3"/>
          <p:cNvSpPr>
            <a:spLocks noGrp="1"/>
          </p:cNvSpPr>
          <p:nvPr>
            <p:ph type="sldNum" sz="quarter" idx="5"/>
          </p:nvPr>
        </p:nvSpPr>
        <p:spPr/>
        <p:txBody>
          <a:bodyPr/>
          <a:lstStyle/>
          <a:p>
            <a:fld id="{4F9BA0DF-F1E0-44D7-8F10-303CBB3292CC}" type="slidenum">
              <a:rPr lang="en-US" smtClean="0"/>
              <a:t>5</a:t>
            </a:fld>
            <a:endParaRPr lang="en-US" dirty="0"/>
          </a:p>
        </p:txBody>
      </p:sp>
    </p:spTree>
    <p:extLst>
      <p:ext uri="{BB962C8B-B14F-4D97-AF65-F5344CB8AC3E}">
        <p14:creationId xmlns:p14="http://schemas.microsoft.com/office/powerpoint/2010/main" val="2708926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EA35384-6856-4779-9663-39602ADA93EF}" type="datetimeFigureOut">
              <a:rPr lang="en-US" smtClean="0"/>
              <a:t>12/16/2019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7E1B2E5-2031-4ED6-B600-FE566B5886A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1B2E5-2031-4ED6-B600-FE566B5886A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1B2E5-2031-4ED6-B600-FE566B5886A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1B2E5-2031-4ED6-B600-FE566B5886A7}"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1B2E5-2031-4ED6-B600-FE566B5886A7}"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1B2E5-2031-4ED6-B600-FE566B5886A7}"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E1B2E5-2031-4ED6-B600-FE566B5886A7}"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E1B2E5-2031-4ED6-B600-FE566B5886A7}"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35384-6856-4779-9663-39602ADA93EF}" type="datetimeFigureOut">
              <a:rPr lang="en-US" smtClean="0"/>
              <a:t>12/16/2019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E1B2E5-2031-4ED6-B600-FE566B5886A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3EA35384-6856-4779-9663-39602ADA93EF}" type="datetimeFigureOut">
              <a:rPr lang="en-US" smtClean="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1B2E5-2031-4ED6-B600-FE566B5886A7}"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3EA35384-6856-4779-9663-39602ADA93EF}" type="datetimeFigureOut">
              <a:rPr lang="en-US" smtClean="0"/>
              <a:t>12/16/2019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7E1B2E5-2031-4ED6-B600-FE566B5886A7}"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EA35384-6856-4779-9663-39602ADA93EF}" type="datetimeFigureOut">
              <a:rPr lang="en-US" smtClean="0"/>
              <a:t>12/16/2019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7E1B2E5-2031-4ED6-B600-FE566B5886A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rrwmb.org/" TargetMode="External"/><Relationship Id="rId2" Type="http://schemas.openxmlformats.org/officeDocument/2006/relationships/hyperlink" Target="mailto:rob.sip@rrwmb.org"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facebook.com/RedRiverWatershedManagementBoard"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294909"/>
            <a:ext cx="8153400" cy="1829761"/>
          </a:xfrm>
        </p:spPr>
        <p:txBody>
          <a:bodyPr>
            <a:normAutofit fontScale="90000"/>
          </a:bodyPr>
          <a:lstStyle/>
          <a:p>
            <a:pPr algn="ctr"/>
            <a:r>
              <a:rPr lang="en-US" sz="4000" dirty="0"/>
              <a:t>Red River Watershed Management Board Flood Damage Reduction Efforts and Activities</a:t>
            </a:r>
          </a:p>
        </p:txBody>
      </p:sp>
      <p:sp>
        <p:nvSpPr>
          <p:cNvPr id="5" name="Subtitle 2">
            <a:extLst>
              <a:ext uri="{FF2B5EF4-FFF2-40B4-BE49-F238E27FC236}">
                <a16:creationId xmlns:a16="http://schemas.microsoft.com/office/drawing/2014/main" id="{314D81EB-02BF-475D-BCBD-2776A2CB0C84}"/>
              </a:ext>
            </a:extLst>
          </p:cNvPr>
          <p:cNvSpPr txBox="1">
            <a:spLocks/>
          </p:cNvSpPr>
          <p:nvPr/>
        </p:nvSpPr>
        <p:spPr>
          <a:xfrm>
            <a:off x="685800" y="5973807"/>
            <a:ext cx="7772400" cy="503193"/>
          </a:xfrm>
          <a:prstGeom prst="rect">
            <a:avLst/>
          </a:prstGeom>
        </p:spPr>
        <p:txBody>
          <a:bodyPr vert="horz" lIns="45720" rIns="45720">
            <a:normAutofit fontScale="40000" lnSpcReduction="20000"/>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algn="ctr"/>
            <a:r>
              <a:rPr lang="en-US" sz="3600" dirty="0">
                <a:solidFill>
                  <a:schemeClr val="bg1"/>
                </a:solidFill>
              </a:rPr>
              <a:t>Robert L. Sip, Executive Director</a:t>
            </a:r>
          </a:p>
          <a:p>
            <a:pPr algn="ctr"/>
            <a:r>
              <a:rPr lang="en-US" sz="3600" dirty="0">
                <a:solidFill>
                  <a:schemeClr val="bg1"/>
                </a:solidFill>
              </a:rPr>
              <a:t>Red River Watershed Management Board</a:t>
            </a:r>
          </a:p>
          <a:p>
            <a:pPr algn="ctr"/>
            <a:endParaRPr lang="en-US" sz="2400" dirty="0">
              <a:solidFill>
                <a:schemeClr val="bg1"/>
              </a:solidFill>
            </a:endParaRPr>
          </a:p>
        </p:txBody>
      </p:sp>
      <p:pic>
        <p:nvPicPr>
          <p:cNvPr id="6" name="Picture 2">
            <a:extLst>
              <a:ext uri="{FF2B5EF4-FFF2-40B4-BE49-F238E27FC236}">
                <a16:creationId xmlns:a16="http://schemas.microsoft.com/office/drawing/2014/main" id="{0CCEB33F-D1D9-4F41-937A-61C3626C5B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247694"/>
            <a:ext cx="1524000" cy="155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6DD157F8-87CE-470A-8543-DDE9235FAC2D}"/>
              </a:ext>
            </a:extLst>
          </p:cNvPr>
          <p:cNvSpPr>
            <a:spLocks noGrp="1"/>
          </p:cNvSpPr>
          <p:nvPr/>
        </p:nvSpPr>
        <p:spPr>
          <a:xfrm>
            <a:off x="342900" y="2448506"/>
            <a:ext cx="8458200" cy="3266494"/>
          </a:xfrm>
          <a:prstGeom prst="rect">
            <a:avLst/>
          </a:prstGeom>
        </p:spPr>
        <p:txBody>
          <a:bodyPr vert="horz" lIns="45720" rIns="45720">
            <a:normAutofit/>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algn="ctr"/>
            <a:r>
              <a:rPr lang="en-US" sz="2800" dirty="0"/>
              <a:t>A Presentation to the</a:t>
            </a:r>
          </a:p>
          <a:p>
            <a:pPr algn="ctr"/>
            <a:r>
              <a:rPr lang="en-US" dirty="0"/>
              <a:t>LCC Subcommittee on Minnesota Water Policy</a:t>
            </a:r>
            <a:endParaRPr lang="en-US" sz="2000" dirty="0"/>
          </a:p>
          <a:p>
            <a:pPr algn="ctr"/>
            <a:endParaRPr lang="en-US" sz="2000" dirty="0"/>
          </a:p>
          <a:p>
            <a:pPr algn="ctr"/>
            <a:endParaRPr lang="en-US" sz="2000" dirty="0"/>
          </a:p>
          <a:p>
            <a:pPr algn="ctr"/>
            <a:endParaRPr lang="en-US" sz="2000" dirty="0"/>
          </a:p>
          <a:p>
            <a:pPr algn="ctr"/>
            <a:r>
              <a:rPr lang="en-US" sz="2000" dirty="0"/>
              <a:t>December 18, 2019</a:t>
            </a:r>
          </a:p>
          <a:p>
            <a:pPr algn="ctr"/>
            <a:r>
              <a:rPr lang="en-US" sz="2000" dirty="0"/>
              <a:t>St. Paul, MN</a:t>
            </a:r>
            <a:endParaRPr lang="en-US" dirty="0"/>
          </a:p>
        </p:txBody>
      </p:sp>
    </p:spTree>
    <p:extLst>
      <p:ext uri="{BB962C8B-B14F-4D97-AF65-F5344CB8AC3E}">
        <p14:creationId xmlns:p14="http://schemas.microsoft.com/office/powerpoint/2010/main" val="45118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7B0F4-B6D8-4F56-91F0-BC05F45BAD9E}"/>
              </a:ext>
            </a:extLst>
          </p:cNvPr>
          <p:cNvPicPr>
            <a:picLocks noChangeAspect="1"/>
          </p:cNvPicPr>
          <p:nvPr/>
        </p:nvPicPr>
        <p:blipFill>
          <a:blip r:embed="rId2"/>
          <a:stretch>
            <a:fillRect/>
          </a:stretch>
        </p:blipFill>
        <p:spPr>
          <a:xfrm>
            <a:off x="0" y="0"/>
            <a:ext cx="9144000" cy="6858000"/>
          </a:xfrm>
          <a:prstGeom prst="rect">
            <a:avLst/>
          </a:prstGeom>
        </p:spPr>
      </p:pic>
      <p:sp>
        <p:nvSpPr>
          <p:cNvPr id="5" name="Title 2">
            <a:extLst>
              <a:ext uri="{FF2B5EF4-FFF2-40B4-BE49-F238E27FC236}">
                <a16:creationId xmlns:a16="http://schemas.microsoft.com/office/drawing/2014/main" id="{75156A09-C661-499D-A8CC-B68E9B5CA8EB}"/>
              </a:ext>
            </a:extLst>
          </p:cNvPr>
          <p:cNvSpPr>
            <a:spLocks noGrp="1"/>
          </p:cNvSpPr>
          <p:nvPr>
            <p:ph type="title"/>
          </p:nvPr>
        </p:nvSpPr>
        <p:spPr>
          <a:xfrm>
            <a:off x="5486400" y="-76200"/>
            <a:ext cx="4191000" cy="685800"/>
          </a:xfrm>
        </p:spPr>
        <p:txBody>
          <a:bodyPr>
            <a:normAutofit/>
          </a:bodyPr>
          <a:lstStyle/>
          <a:p>
            <a:pPr algn="ctr"/>
            <a:r>
              <a:rPr lang="en-US" sz="1800" dirty="0">
                <a:effectLst/>
              </a:rPr>
              <a:t>State Share Request</a:t>
            </a:r>
          </a:p>
        </p:txBody>
      </p:sp>
      <p:sp>
        <p:nvSpPr>
          <p:cNvPr id="6" name="Title 2">
            <a:extLst>
              <a:ext uri="{FF2B5EF4-FFF2-40B4-BE49-F238E27FC236}">
                <a16:creationId xmlns:a16="http://schemas.microsoft.com/office/drawing/2014/main" id="{3E61CB2E-FF00-451C-A2F8-7542C3F638FE}"/>
              </a:ext>
            </a:extLst>
          </p:cNvPr>
          <p:cNvSpPr txBox="1">
            <a:spLocks/>
          </p:cNvSpPr>
          <p:nvPr/>
        </p:nvSpPr>
        <p:spPr>
          <a:xfrm>
            <a:off x="-762000" y="-76200"/>
            <a:ext cx="4191000" cy="6858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1800">
                <a:effectLst/>
              </a:rPr>
              <a:t>State Share Request</a:t>
            </a:r>
            <a:endParaRPr lang="en-US" sz="1800" dirty="0">
              <a:effectLst/>
            </a:endParaRPr>
          </a:p>
        </p:txBody>
      </p:sp>
    </p:spTree>
    <p:extLst>
      <p:ext uri="{BB962C8B-B14F-4D97-AF65-F5344CB8AC3E}">
        <p14:creationId xmlns:p14="http://schemas.microsoft.com/office/powerpoint/2010/main" val="1543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F86FE-352E-479E-A7C9-2B068548E05B}"/>
              </a:ext>
            </a:extLst>
          </p:cNvPr>
          <p:cNvSpPr>
            <a:spLocks noGrp="1"/>
          </p:cNvSpPr>
          <p:nvPr>
            <p:ph type="title"/>
          </p:nvPr>
        </p:nvSpPr>
        <p:spPr>
          <a:xfrm>
            <a:off x="457200" y="279209"/>
            <a:ext cx="8229600" cy="1143000"/>
          </a:xfrm>
        </p:spPr>
        <p:txBody>
          <a:bodyPr>
            <a:normAutofit/>
          </a:bodyPr>
          <a:lstStyle/>
          <a:p>
            <a:pPr algn="ctr"/>
            <a:r>
              <a:rPr lang="en-US" sz="3200" dirty="0"/>
              <a:t>Projected Funding (Non-state):</a:t>
            </a:r>
            <a:br>
              <a:rPr lang="en-US" sz="3200" dirty="0"/>
            </a:br>
            <a:r>
              <a:rPr lang="en-US" sz="3200" dirty="0"/>
              <a:t>FY 2020 to FY 2024</a:t>
            </a:r>
          </a:p>
        </p:txBody>
      </p:sp>
      <p:graphicFrame>
        <p:nvGraphicFramePr>
          <p:cNvPr id="7" name="Table 6">
            <a:extLst>
              <a:ext uri="{FF2B5EF4-FFF2-40B4-BE49-F238E27FC236}">
                <a16:creationId xmlns:a16="http://schemas.microsoft.com/office/drawing/2014/main" id="{E4675004-104F-4EBB-9183-AF7F48C2EBE0}"/>
              </a:ext>
            </a:extLst>
          </p:cNvPr>
          <p:cNvGraphicFramePr>
            <a:graphicFrameLocks noGrp="1"/>
          </p:cNvGraphicFramePr>
          <p:nvPr>
            <p:extLst>
              <p:ext uri="{D42A27DB-BD31-4B8C-83A1-F6EECF244321}">
                <p14:modId xmlns:p14="http://schemas.microsoft.com/office/powerpoint/2010/main" val="2388376976"/>
              </p:ext>
            </p:extLst>
          </p:nvPr>
        </p:nvGraphicFramePr>
        <p:xfrm>
          <a:off x="137668" y="2667000"/>
          <a:ext cx="8930132" cy="2209800"/>
        </p:xfrm>
        <a:graphic>
          <a:graphicData uri="http://schemas.openxmlformats.org/drawingml/2006/table">
            <a:tbl>
              <a:tblPr>
                <a:tableStyleId>{5C22544A-7EE6-4342-B048-85BDC9FD1C3A}</a:tableStyleId>
              </a:tblPr>
              <a:tblGrid>
                <a:gridCol w="1029700">
                  <a:extLst>
                    <a:ext uri="{9D8B030D-6E8A-4147-A177-3AD203B41FA5}">
                      <a16:colId xmlns:a16="http://schemas.microsoft.com/office/drawing/2014/main" val="815840736"/>
                    </a:ext>
                  </a:extLst>
                </a:gridCol>
                <a:gridCol w="1464303">
                  <a:extLst>
                    <a:ext uri="{9D8B030D-6E8A-4147-A177-3AD203B41FA5}">
                      <a16:colId xmlns:a16="http://schemas.microsoft.com/office/drawing/2014/main" val="1584709625"/>
                    </a:ext>
                  </a:extLst>
                </a:gridCol>
                <a:gridCol w="1528581">
                  <a:extLst>
                    <a:ext uri="{9D8B030D-6E8A-4147-A177-3AD203B41FA5}">
                      <a16:colId xmlns:a16="http://schemas.microsoft.com/office/drawing/2014/main" val="2940286051"/>
                    </a:ext>
                  </a:extLst>
                </a:gridCol>
                <a:gridCol w="1621935">
                  <a:extLst>
                    <a:ext uri="{9D8B030D-6E8A-4147-A177-3AD203B41FA5}">
                      <a16:colId xmlns:a16="http://schemas.microsoft.com/office/drawing/2014/main" val="340873802"/>
                    </a:ext>
                  </a:extLst>
                </a:gridCol>
                <a:gridCol w="1516436">
                  <a:extLst>
                    <a:ext uri="{9D8B030D-6E8A-4147-A177-3AD203B41FA5}">
                      <a16:colId xmlns:a16="http://schemas.microsoft.com/office/drawing/2014/main" val="3329550951"/>
                    </a:ext>
                  </a:extLst>
                </a:gridCol>
                <a:gridCol w="1769177">
                  <a:extLst>
                    <a:ext uri="{9D8B030D-6E8A-4147-A177-3AD203B41FA5}">
                      <a16:colId xmlns:a16="http://schemas.microsoft.com/office/drawing/2014/main" val="885138417"/>
                    </a:ext>
                  </a:extLst>
                </a:gridCol>
              </a:tblGrid>
              <a:tr h="1120394">
                <a:tc>
                  <a:txBody>
                    <a:bodyPr/>
                    <a:lstStyle/>
                    <a:p>
                      <a:pPr algn="ctr" fontAlgn="t"/>
                      <a:r>
                        <a:rPr lang="en-US" sz="1600" b="1" u="none" strike="noStrike" dirty="0">
                          <a:effectLst/>
                        </a:rPr>
                        <a:t>WD - Project</a:t>
                      </a:r>
                      <a:endParaRPr lang="en-US" sz="1600" b="1" i="0" u="none" strike="noStrike" dirty="0">
                        <a:solidFill>
                          <a:srgbClr val="000000"/>
                        </a:solidFill>
                        <a:effectLst/>
                        <a:latin typeface="Arial" panose="020B0604020202020204" pitchFamily="34" charset="0"/>
                      </a:endParaRPr>
                    </a:p>
                  </a:txBody>
                  <a:tcPr marL="7620" marR="7620" marT="7620" marB="0"/>
                </a:tc>
                <a:tc>
                  <a:txBody>
                    <a:bodyPr/>
                    <a:lstStyle/>
                    <a:p>
                      <a:pPr algn="ctr" fontAlgn="t"/>
                      <a:r>
                        <a:rPr lang="en-US" sz="1600" b="1" u="none" strike="noStrike" dirty="0">
                          <a:effectLst/>
                        </a:rPr>
                        <a:t>RRWMB Commitment</a:t>
                      </a:r>
                      <a:endParaRPr lang="en-US" sz="1600" b="1" i="0" u="none" strike="noStrike" dirty="0">
                        <a:solidFill>
                          <a:srgbClr val="000000"/>
                        </a:solidFill>
                        <a:effectLst/>
                        <a:latin typeface="Arial" panose="020B0604020202020204" pitchFamily="34" charset="0"/>
                      </a:endParaRPr>
                    </a:p>
                  </a:txBody>
                  <a:tcPr marL="7620" marR="7620" marT="7620" marB="0"/>
                </a:tc>
                <a:tc>
                  <a:txBody>
                    <a:bodyPr/>
                    <a:lstStyle/>
                    <a:p>
                      <a:pPr algn="ctr" fontAlgn="t"/>
                      <a:r>
                        <a:rPr lang="en-US" sz="1600" b="1" u="none" strike="noStrike" dirty="0">
                          <a:effectLst/>
                        </a:rPr>
                        <a:t>WD</a:t>
                      </a:r>
                      <a:endParaRPr lang="en-US" sz="1600" b="1" i="0" u="none" strike="noStrike" dirty="0">
                        <a:solidFill>
                          <a:srgbClr val="000000"/>
                        </a:solidFill>
                        <a:effectLst/>
                        <a:latin typeface="Arial" panose="020B0604020202020204" pitchFamily="34" charset="0"/>
                      </a:endParaRPr>
                    </a:p>
                  </a:txBody>
                  <a:tcPr marL="7620" marR="7620" marT="7620" marB="0"/>
                </a:tc>
                <a:tc>
                  <a:txBody>
                    <a:bodyPr/>
                    <a:lstStyle/>
                    <a:p>
                      <a:pPr algn="ctr" fontAlgn="t"/>
                      <a:r>
                        <a:rPr lang="en-US" sz="1600" b="1" u="none" strike="noStrike" dirty="0">
                          <a:effectLst/>
                        </a:rPr>
                        <a:t>Other</a:t>
                      </a:r>
                      <a:endParaRPr lang="en-US" sz="1600" b="1" i="0" u="none" strike="noStrike" dirty="0">
                        <a:solidFill>
                          <a:srgbClr val="000000"/>
                        </a:solidFill>
                        <a:effectLst/>
                        <a:latin typeface="Arial" panose="020B0604020202020204" pitchFamily="34" charset="0"/>
                      </a:endParaRPr>
                    </a:p>
                  </a:txBody>
                  <a:tcPr marL="7620" marR="7620" marT="7620" marB="0"/>
                </a:tc>
                <a:tc>
                  <a:txBody>
                    <a:bodyPr/>
                    <a:lstStyle/>
                    <a:p>
                      <a:pPr algn="ctr" fontAlgn="t"/>
                      <a:r>
                        <a:rPr lang="en-US" sz="1600" b="1" u="none" strike="noStrike" dirty="0">
                          <a:effectLst/>
                        </a:rPr>
                        <a:t>Federal</a:t>
                      </a:r>
                      <a:endParaRPr lang="en-US" sz="1600" b="1" i="0" u="none" strike="noStrike" dirty="0">
                        <a:solidFill>
                          <a:srgbClr val="000000"/>
                        </a:solidFill>
                        <a:effectLst/>
                        <a:latin typeface="Arial" panose="020B0604020202020204" pitchFamily="34" charset="0"/>
                      </a:endParaRPr>
                    </a:p>
                  </a:txBody>
                  <a:tcPr marL="7620" marR="7620" marT="7620" marB="0"/>
                </a:tc>
                <a:tc>
                  <a:txBody>
                    <a:bodyPr/>
                    <a:lstStyle/>
                    <a:p>
                      <a:pPr algn="ctr" fontAlgn="t"/>
                      <a:r>
                        <a:rPr lang="en-US" sz="1600" b="1" u="none" strike="noStrike" dirty="0">
                          <a:effectLst/>
                        </a:rPr>
                        <a:t>Totals</a:t>
                      </a:r>
                      <a:endParaRPr lang="en-US" sz="1600" b="1" i="0" u="none" strike="noStrike" dirty="0">
                        <a:solidFill>
                          <a:srgbClr val="000000"/>
                        </a:solidFill>
                        <a:effectLst/>
                        <a:latin typeface="Arial" panose="020B0604020202020204" pitchFamily="34" charset="0"/>
                      </a:endParaRPr>
                    </a:p>
                  </a:txBody>
                  <a:tcPr marL="7620" marR="7620" marT="7620" marB="0"/>
                </a:tc>
                <a:extLst>
                  <a:ext uri="{0D108BD9-81ED-4DB2-BD59-A6C34878D82A}">
                    <a16:rowId xmlns:a16="http://schemas.microsoft.com/office/drawing/2014/main" val="1259020050"/>
                  </a:ext>
                </a:extLst>
              </a:tr>
              <a:tr h="1089406">
                <a:tc>
                  <a:txBody>
                    <a:bodyPr/>
                    <a:lstStyle/>
                    <a:p>
                      <a:pPr algn="l" fontAlgn="b"/>
                      <a:r>
                        <a:rPr lang="en-US" sz="1600" b="1" u="none" strike="noStrike" dirty="0">
                          <a:effectLst/>
                        </a:rPr>
                        <a:t>Totals</a:t>
                      </a:r>
                      <a:endParaRPr lang="en-US" sz="1600" b="1"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1600" u="none" strike="noStrike" dirty="0">
                          <a:effectLst/>
                        </a:rPr>
                        <a:t>$34,555,667</a:t>
                      </a:r>
                      <a:endParaRPr lang="en-US" sz="16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1600" u="none" strike="noStrike" dirty="0">
                          <a:effectLst/>
                        </a:rPr>
                        <a:t>$21,576,000</a:t>
                      </a:r>
                      <a:endParaRPr lang="en-US" sz="16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1600" u="none" strike="noStrike" dirty="0">
                          <a:effectLst/>
                        </a:rPr>
                        <a:t>$15,365,000</a:t>
                      </a:r>
                      <a:endParaRPr lang="en-US" sz="16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1600" u="none" strike="noStrike" dirty="0">
                          <a:effectLst/>
                        </a:rPr>
                        <a:t>$3,000,000</a:t>
                      </a:r>
                      <a:endParaRPr lang="en-US" sz="16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1600" u="none" strike="noStrike" dirty="0">
                          <a:effectLst/>
                        </a:rPr>
                        <a:t>$74,496,667</a:t>
                      </a:r>
                      <a:endParaRPr lang="en-US" sz="16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838342364"/>
                  </a:ext>
                </a:extLst>
              </a:tr>
            </a:tbl>
          </a:graphicData>
        </a:graphic>
      </p:graphicFrame>
      <p:pic>
        <p:nvPicPr>
          <p:cNvPr id="8" name="Picture 2">
            <a:extLst>
              <a:ext uri="{FF2B5EF4-FFF2-40B4-BE49-F238E27FC236}">
                <a16:creationId xmlns:a16="http://schemas.microsoft.com/office/drawing/2014/main" id="{79E9972B-5AD3-41F8-9D4F-D60C632A01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44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1170B3-9FF0-4E07-9DAD-1E60D1A728E6}"/>
              </a:ext>
            </a:extLst>
          </p:cNvPr>
          <p:cNvSpPr>
            <a:spLocks noGrp="1"/>
          </p:cNvSpPr>
          <p:nvPr>
            <p:ph idx="1"/>
          </p:nvPr>
        </p:nvSpPr>
        <p:spPr/>
        <p:txBody>
          <a:bodyPr/>
          <a:lstStyle/>
          <a:p>
            <a:r>
              <a:rPr lang="en-US" dirty="0"/>
              <a:t>$293,739,520 – Current known funding needs as of September 30, 2019 for all project types (MN DNR Data).</a:t>
            </a:r>
          </a:p>
          <a:p>
            <a:endParaRPr lang="en-US" dirty="0"/>
          </a:p>
          <a:p>
            <a:endParaRPr lang="en-US" dirty="0"/>
          </a:p>
          <a:p>
            <a:pPr lvl="1"/>
            <a:endParaRPr lang="en-US" dirty="0"/>
          </a:p>
          <a:p>
            <a:pPr marL="109728" indent="0">
              <a:buNone/>
            </a:pPr>
            <a:endParaRPr lang="en-US" dirty="0"/>
          </a:p>
          <a:p>
            <a:endParaRPr lang="en-US" dirty="0"/>
          </a:p>
        </p:txBody>
      </p:sp>
      <p:sp>
        <p:nvSpPr>
          <p:cNvPr id="3" name="Title 2">
            <a:extLst>
              <a:ext uri="{FF2B5EF4-FFF2-40B4-BE49-F238E27FC236}">
                <a16:creationId xmlns:a16="http://schemas.microsoft.com/office/drawing/2014/main" id="{94F7A5C1-A764-4A67-B781-3CA9BE99F9E9}"/>
              </a:ext>
            </a:extLst>
          </p:cNvPr>
          <p:cNvSpPr>
            <a:spLocks noGrp="1"/>
          </p:cNvSpPr>
          <p:nvPr>
            <p:ph type="title"/>
          </p:nvPr>
        </p:nvSpPr>
        <p:spPr/>
        <p:txBody>
          <a:bodyPr>
            <a:normAutofit fontScale="90000"/>
          </a:bodyPr>
          <a:lstStyle/>
          <a:p>
            <a:pPr algn="ctr"/>
            <a:r>
              <a:rPr lang="en-US" dirty="0"/>
              <a:t>Current Statewide Funding Needs</a:t>
            </a:r>
          </a:p>
        </p:txBody>
      </p:sp>
    </p:spTree>
    <p:extLst>
      <p:ext uri="{BB962C8B-B14F-4D97-AF65-F5344CB8AC3E}">
        <p14:creationId xmlns:p14="http://schemas.microsoft.com/office/powerpoint/2010/main" val="3782647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B368EF-F36A-4E0A-940C-9A27713AE69E}"/>
              </a:ext>
            </a:extLst>
          </p:cNvPr>
          <p:cNvPicPr>
            <a:picLocks noChangeAspect="1"/>
          </p:cNvPicPr>
          <p:nvPr/>
        </p:nvPicPr>
        <p:blipFill>
          <a:blip r:embed="rId2"/>
          <a:stretch>
            <a:fillRect/>
          </a:stretch>
        </p:blipFill>
        <p:spPr>
          <a:xfrm>
            <a:off x="-9427" y="0"/>
            <a:ext cx="6025852" cy="6858000"/>
          </a:xfrm>
          <a:prstGeom prst="rect">
            <a:avLst/>
          </a:prstGeom>
        </p:spPr>
      </p:pic>
      <p:sp>
        <p:nvSpPr>
          <p:cNvPr id="6" name="Title 2">
            <a:extLst>
              <a:ext uri="{FF2B5EF4-FFF2-40B4-BE49-F238E27FC236}">
                <a16:creationId xmlns:a16="http://schemas.microsoft.com/office/drawing/2014/main" id="{D970FCCA-AD16-4A29-9060-9DFBE02E3E37}"/>
              </a:ext>
            </a:extLst>
          </p:cNvPr>
          <p:cNvSpPr>
            <a:spLocks noGrp="1"/>
          </p:cNvSpPr>
          <p:nvPr>
            <p:ph type="title"/>
          </p:nvPr>
        </p:nvSpPr>
        <p:spPr>
          <a:xfrm>
            <a:off x="4997777" y="152400"/>
            <a:ext cx="4114800" cy="1143000"/>
          </a:xfrm>
        </p:spPr>
        <p:txBody>
          <a:bodyPr>
            <a:normAutofit fontScale="90000"/>
          </a:bodyPr>
          <a:lstStyle/>
          <a:p>
            <a:r>
              <a:rPr lang="en-US" sz="2400" dirty="0"/>
              <a:t>Potential Allocation of 2020 Flood Hazard Mitigation</a:t>
            </a:r>
            <a:br>
              <a:rPr lang="en-US" sz="2400" dirty="0"/>
            </a:br>
            <a:r>
              <a:rPr lang="en-US" sz="2400" dirty="0"/>
              <a:t>Grant Funding and 2018 Grants Awarded</a:t>
            </a:r>
          </a:p>
        </p:txBody>
      </p:sp>
      <p:pic>
        <p:nvPicPr>
          <p:cNvPr id="7" name="Picture 6">
            <a:extLst>
              <a:ext uri="{FF2B5EF4-FFF2-40B4-BE49-F238E27FC236}">
                <a16:creationId xmlns:a16="http://schemas.microsoft.com/office/drawing/2014/main" id="{9187ABC3-B883-47AD-8BF6-F09D0B1134DE}"/>
              </a:ext>
            </a:extLst>
          </p:cNvPr>
          <p:cNvPicPr>
            <a:picLocks noChangeAspect="1"/>
          </p:cNvPicPr>
          <p:nvPr/>
        </p:nvPicPr>
        <p:blipFill>
          <a:blip r:embed="rId3"/>
          <a:stretch>
            <a:fillRect/>
          </a:stretch>
        </p:blipFill>
        <p:spPr>
          <a:xfrm>
            <a:off x="2438400" y="60671"/>
            <a:ext cx="1573800" cy="688367"/>
          </a:xfrm>
          <a:prstGeom prst="rect">
            <a:avLst/>
          </a:prstGeom>
        </p:spPr>
      </p:pic>
      <p:sp>
        <p:nvSpPr>
          <p:cNvPr id="9" name="Title 2">
            <a:extLst>
              <a:ext uri="{FF2B5EF4-FFF2-40B4-BE49-F238E27FC236}">
                <a16:creationId xmlns:a16="http://schemas.microsoft.com/office/drawing/2014/main" id="{508AE512-BADD-4C4F-A18D-9806C2E00C5A}"/>
              </a:ext>
            </a:extLst>
          </p:cNvPr>
          <p:cNvSpPr txBox="1">
            <a:spLocks/>
          </p:cNvSpPr>
          <p:nvPr/>
        </p:nvSpPr>
        <p:spPr>
          <a:xfrm>
            <a:off x="4996991" y="2629292"/>
            <a:ext cx="41148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1800" u="sng" dirty="0"/>
              <a:t>2018 Funds Allocated:</a:t>
            </a:r>
            <a:r>
              <a:rPr lang="en-US" sz="1800" b="0" dirty="0"/>
              <a:t> Afton, Austin, Chanhassen, Golden Valley, </a:t>
            </a:r>
            <a:r>
              <a:rPr lang="en-US" sz="1800" b="0" dirty="0" err="1"/>
              <a:t>Halstad</a:t>
            </a:r>
            <a:r>
              <a:rPr lang="en-US" sz="1800" b="0" dirty="0"/>
              <a:t>, </a:t>
            </a:r>
            <a:r>
              <a:rPr lang="en-US" sz="1800" b="0" dirty="0" err="1"/>
              <a:t>Hendrum</a:t>
            </a:r>
            <a:r>
              <a:rPr lang="en-US" sz="1800" b="0" dirty="0"/>
              <a:t>, Montevideo, Moorhead, Roseau Lake Bottom, and Thief River Falls</a:t>
            </a:r>
            <a:endParaRPr lang="en-US" sz="1800" dirty="0"/>
          </a:p>
        </p:txBody>
      </p:sp>
      <p:sp>
        <p:nvSpPr>
          <p:cNvPr id="10" name="Title 2">
            <a:extLst>
              <a:ext uri="{FF2B5EF4-FFF2-40B4-BE49-F238E27FC236}">
                <a16:creationId xmlns:a16="http://schemas.microsoft.com/office/drawing/2014/main" id="{24EEED8E-B630-43EC-BFDC-F08D75B33AB4}"/>
              </a:ext>
            </a:extLst>
          </p:cNvPr>
          <p:cNvSpPr txBox="1">
            <a:spLocks/>
          </p:cNvSpPr>
          <p:nvPr/>
        </p:nvSpPr>
        <p:spPr>
          <a:xfrm>
            <a:off x="5029200" y="4781746"/>
            <a:ext cx="41148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1800" u="sng" dirty="0"/>
              <a:t>2020 Funding Priorities:</a:t>
            </a:r>
            <a:r>
              <a:rPr lang="en-US" sz="1800" dirty="0"/>
              <a:t> </a:t>
            </a:r>
            <a:r>
              <a:rPr lang="en-US" sz="1800" b="0" dirty="0"/>
              <a:t>Afton, Austin, Breckenridge, Carver, Cedar River Watershed, Faribault, Golden Valley, Jordan, Montevideo, Moorhead, Red River Impoundments (Roseau Lake Bottom) and Waseca</a:t>
            </a:r>
          </a:p>
        </p:txBody>
      </p:sp>
      <p:pic>
        <p:nvPicPr>
          <p:cNvPr id="11" name="Picture 10">
            <a:extLst>
              <a:ext uri="{FF2B5EF4-FFF2-40B4-BE49-F238E27FC236}">
                <a16:creationId xmlns:a16="http://schemas.microsoft.com/office/drawing/2014/main" id="{7DB9F04D-6503-4270-80D6-E83416ED330D}"/>
              </a:ext>
            </a:extLst>
          </p:cNvPr>
          <p:cNvPicPr>
            <a:picLocks noChangeAspect="1"/>
          </p:cNvPicPr>
          <p:nvPr/>
        </p:nvPicPr>
        <p:blipFill>
          <a:blip r:embed="rId4"/>
          <a:stretch>
            <a:fillRect/>
          </a:stretch>
        </p:blipFill>
        <p:spPr>
          <a:xfrm>
            <a:off x="4326191" y="2946500"/>
            <a:ext cx="670800" cy="482500"/>
          </a:xfrm>
          <a:prstGeom prst="rect">
            <a:avLst/>
          </a:prstGeom>
        </p:spPr>
      </p:pic>
      <p:pic>
        <p:nvPicPr>
          <p:cNvPr id="12" name="Picture 11">
            <a:extLst>
              <a:ext uri="{FF2B5EF4-FFF2-40B4-BE49-F238E27FC236}">
                <a16:creationId xmlns:a16="http://schemas.microsoft.com/office/drawing/2014/main" id="{A6A2182B-BD1C-4D8F-9561-E3CE77D8D03F}"/>
              </a:ext>
            </a:extLst>
          </p:cNvPr>
          <p:cNvPicPr>
            <a:picLocks noChangeAspect="1"/>
          </p:cNvPicPr>
          <p:nvPr/>
        </p:nvPicPr>
        <p:blipFill>
          <a:blip r:embed="rId5"/>
          <a:stretch>
            <a:fillRect/>
          </a:stretch>
        </p:blipFill>
        <p:spPr>
          <a:xfrm>
            <a:off x="4403591" y="4886215"/>
            <a:ext cx="593400" cy="521100"/>
          </a:xfrm>
          <a:prstGeom prst="rect">
            <a:avLst/>
          </a:prstGeom>
        </p:spPr>
      </p:pic>
    </p:spTree>
    <p:extLst>
      <p:ext uri="{BB962C8B-B14F-4D97-AF65-F5344CB8AC3E}">
        <p14:creationId xmlns:p14="http://schemas.microsoft.com/office/powerpoint/2010/main" val="2389611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1FBED-2EC0-45B9-88E9-FA2E21236761}"/>
              </a:ext>
            </a:extLst>
          </p:cNvPr>
          <p:cNvPicPr>
            <a:picLocks noChangeAspect="1"/>
          </p:cNvPicPr>
          <p:nvPr/>
        </p:nvPicPr>
        <p:blipFill>
          <a:blip r:embed="rId2"/>
          <a:stretch>
            <a:fillRect/>
          </a:stretch>
        </p:blipFill>
        <p:spPr>
          <a:xfrm>
            <a:off x="0" y="-66501"/>
            <a:ext cx="9129074" cy="6991002"/>
          </a:xfrm>
          <a:prstGeom prst="rect">
            <a:avLst/>
          </a:prstGeom>
        </p:spPr>
      </p:pic>
      <p:sp>
        <p:nvSpPr>
          <p:cNvPr id="5" name="Title 2">
            <a:extLst>
              <a:ext uri="{FF2B5EF4-FFF2-40B4-BE49-F238E27FC236}">
                <a16:creationId xmlns:a16="http://schemas.microsoft.com/office/drawing/2014/main" id="{EF1A519C-AC73-4CC5-A6DE-1CE0BE9619D2}"/>
              </a:ext>
            </a:extLst>
          </p:cNvPr>
          <p:cNvSpPr>
            <a:spLocks noGrp="1"/>
          </p:cNvSpPr>
          <p:nvPr>
            <p:ph type="title"/>
          </p:nvPr>
        </p:nvSpPr>
        <p:spPr>
          <a:xfrm>
            <a:off x="990600" y="685800"/>
            <a:ext cx="4114800" cy="1143000"/>
          </a:xfrm>
        </p:spPr>
        <p:txBody>
          <a:bodyPr>
            <a:normAutofit/>
          </a:bodyPr>
          <a:lstStyle/>
          <a:p>
            <a:pPr algn="ctr"/>
            <a:r>
              <a:rPr lang="en-US" sz="1600" dirty="0"/>
              <a:t>Data From MN DNR – August 2019</a:t>
            </a:r>
          </a:p>
        </p:txBody>
      </p:sp>
    </p:spTree>
    <p:extLst>
      <p:ext uri="{BB962C8B-B14F-4D97-AF65-F5344CB8AC3E}">
        <p14:creationId xmlns:p14="http://schemas.microsoft.com/office/powerpoint/2010/main" val="317252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766163-5EE8-4A89-A813-ABB92B064295}"/>
              </a:ext>
            </a:extLst>
          </p:cNvPr>
          <p:cNvPicPr>
            <a:picLocks noChangeAspect="1"/>
          </p:cNvPicPr>
          <p:nvPr/>
        </p:nvPicPr>
        <p:blipFill>
          <a:blip r:embed="rId2"/>
          <a:stretch>
            <a:fillRect/>
          </a:stretch>
        </p:blipFill>
        <p:spPr>
          <a:xfrm>
            <a:off x="5709893" y="1981200"/>
            <a:ext cx="2667001" cy="3192130"/>
          </a:xfrm>
          <a:prstGeom prst="rect">
            <a:avLst/>
          </a:prstGeom>
        </p:spPr>
      </p:pic>
      <p:sp>
        <p:nvSpPr>
          <p:cNvPr id="6" name="Title 2">
            <a:extLst>
              <a:ext uri="{FF2B5EF4-FFF2-40B4-BE49-F238E27FC236}">
                <a16:creationId xmlns:a16="http://schemas.microsoft.com/office/drawing/2014/main" id="{99D2C3A0-E33C-4304-8EF4-1FE68982E3C5}"/>
              </a:ext>
            </a:extLst>
          </p:cNvPr>
          <p:cNvSpPr>
            <a:spLocks noGrp="1"/>
          </p:cNvSpPr>
          <p:nvPr>
            <p:ph type="title"/>
          </p:nvPr>
        </p:nvSpPr>
        <p:spPr>
          <a:xfrm>
            <a:off x="5981700" y="5410200"/>
            <a:ext cx="2362200" cy="1143000"/>
          </a:xfrm>
        </p:spPr>
        <p:txBody>
          <a:bodyPr>
            <a:normAutofit/>
          </a:bodyPr>
          <a:lstStyle/>
          <a:p>
            <a:pPr algn="ctr"/>
            <a:r>
              <a:rPr lang="en-US" sz="1800" dirty="0"/>
              <a:t>August 1, 2019</a:t>
            </a:r>
          </a:p>
        </p:txBody>
      </p:sp>
      <p:pic>
        <p:nvPicPr>
          <p:cNvPr id="7" name="Picture 6">
            <a:extLst>
              <a:ext uri="{FF2B5EF4-FFF2-40B4-BE49-F238E27FC236}">
                <a16:creationId xmlns:a16="http://schemas.microsoft.com/office/drawing/2014/main" id="{18B2FBF9-E72E-491D-B09B-E91E718292FE}"/>
              </a:ext>
            </a:extLst>
          </p:cNvPr>
          <p:cNvPicPr>
            <a:picLocks noChangeAspect="1"/>
          </p:cNvPicPr>
          <p:nvPr/>
        </p:nvPicPr>
        <p:blipFill>
          <a:blip r:embed="rId3"/>
          <a:stretch>
            <a:fillRect/>
          </a:stretch>
        </p:blipFill>
        <p:spPr>
          <a:xfrm>
            <a:off x="0" y="0"/>
            <a:ext cx="5405093" cy="6874222"/>
          </a:xfrm>
          <a:prstGeom prst="rect">
            <a:avLst/>
          </a:prstGeom>
        </p:spPr>
      </p:pic>
      <p:pic>
        <p:nvPicPr>
          <p:cNvPr id="8" name="Picture 7">
            <a:extLst>
              <a:ext uri="{FF2B5EF4-FFF2-40B4-BE49-F238E27FC236}">
                <a16:creationId xmlns:a16="http://schemas.microsoft.com/office/drawing/2014/main" id="{651C8173-DBA3-4D92-803C-A91BDA43E732}"/>
              </a:ext>
            </a:extLst>
          </p:cNvPr>
          <p:cNvPicPr>
            <a:picLocks noChangeAspect="1"/>
          </p:cNvPicPr>
          <p:nvPr/>
        </p:nvPicPr>
        <p:blipFill>
          <a:blip r:embed="rId4"/>
          <a:stretch>
            <a:fillRect/>
          </a:stretch>
        </p:blipFill>
        <p:spPr>
          <a:xfrm>
            <a:off x="5481292" y="228600"/>
            <a:ext cx="3510307" cy="1752600"/>
          </a:xfrm>
          <a:prstGeom prst="rect">
            <a:avLst/>
          </a:prstGeom>
        </p:spPr>
      </p:pic>
      <p:pic>
        <p:nvPicPr>
          <p:cNvPr id="10" name="Picture 9">
            <a:extLst>
              <a:ext uri="{FF2B5EF4-FFF2-40B4-BE49-F238E27FC236}">
                <a16:creationId xmlns:a16="http://schemas.microsoft.com/office/drawing/2014/main" id="{8FF2B8F7-B5F6-4EC0-AA2F-A2D1652239E6}"/>
              </a:ext>
            </a:extLst>
          </p:cNvPr>
          <p:cNvPicPr>
            <a:picLocks noChangeAspect="1"/>
          </p:cNvPicPr>
          <p:nvPr/>
        </p:nvPicPr>
        <p:blipFill>
          <a:blip r:embed="rId5"/>
          <a:stretch>
            <a:fillRect/>
          </a:stretch>
        </p:blipFill>
        <p:spPr>
          <a:xfrm>
            <a:off x="3312272" y="4267200"/>
            <a:ext cx="1573800" cy="688367"/>
          </a:xfrm>
          <a:prstGeom prst="rect">
            <a:avLst/>
          </a:prstGeom>
        </p:spPr>
      </p:pic>
    </p:spTree>
    <p:extLst>
      <p:ext uri="{BB962C8B-B14F-4D97-AF65-F5344CB8AC3E}">
        <p14:creationId xmlns:p14="http://schemas.microsoft.com/office/powerpoint/2010/main" val="2837620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5A6B3-68DB-4E67-9A8F-083E4020072C}"/>
              </a:ext>
            </a:extLst>
          </p:cNvPr>
          <p:cNvPicPr>
            <a:picLocks noChangeAspect="1"/>
          </p:cNvPicPr>
          <p:nvPr/>
        </p:nvPicPr>
        <p:blipFill>
          <a:blip r:embed="rId2"/>
          <a:stretch>
            <a:fillRect/>
          </a:stretch>
        </p:blipFill>
        <p:spPr>
          <a:xfrm>
            <a:off x="121851" y="228600"/>
            <a:ext cx="9033138" cy="5486400"/>
          </a:xfrm>
          <a:prstGeom prst="rect">
            <a:avLst/>
          </a:prstGeom>
        </p:spPr>
      </p:pic>
      <p:pic>
        <p:nvPicPr>
          <p:cNvPr id="3" name="Picture 2">
            <a:extLst>
              <a:ext uri="{FF2B5EF4-FFF2-40B4-BE49-F238E27FC236}">
                <a16:creationId xmlns:a16="http://schemas.microsoft.com/office/drawing/2014/main" id="{869D154F-62C4-4C13-A4F0-6DD8D34139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08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DA52A-3A3B-4EB4-B080-37E27B983A25}"/>
              </a:ext>
            </a:extLst>
          </p:cNvPr>
          <p:cNvSpPr>
            <a:spLocks noGrp="1"/>
          </p:cNvSpPr>
          <p:nvPr>
            <p:ph idx="1"/>
          </p:nvPr>
        </p:nvSpPr>
        <p:spPr>
          <a:xfrm>
            <a:off x="457200" y="838200"/>
            <a:ext cx="8229600" cy="5486400"/>
          </a:xfrm>
        </p:spPr>
        <p:txBody>
          <a:bodyPr>
            <a:normAutofit fontScale="70000" lnSpcReduction="20000"/>
          </a:bodyPr>
          <a:lstStyle/>
          <a:p>
            <a:r>
              <a:rPr lang="en-US" dirty="0"/>
              <a:t>RRWMB:</a:t>
            </a:r>
          </a:p>
          <a:p>
            <a:pPr lvl="1"/>
            <a:r>
              <a:rPr lang="en-US" dirty="0"/>
              <a:t>Step Process</a:t>
            </a:r>
          </a:p>
          <a:p>
            <a:pPr lvl="1"/>
            <a:r>
              <a:rPr lang="en-US" dirty="0"/>
              <a:t>Star Valuation</a:t>
            </a:r>
          </a:p>
          <a:p>
            <a:pPr lvl="1"/>
            <a:r>
              <a:rPr lang="en-US" dirty="0"/>
              <a:t>Project Evaluation Worksheet</a:t>
            </a:r>
          </a:p>
          <a:p>
            <a:pPr lvl="1"/>
            <a:r>
              <a:rPr lang="en-US" dirty="0"/>
              <a:t>Funding Commitment</a:t>
            </a:r>
          </a:p>
          <a:p>
            <a:pPr lvl="1"/>
            <a:r>
              <a:rPr lang="en-US" dirty="0"/>
              <a:t>Technical Review </a:t>
            </a:r>
          </a:p>
          <a:p>
            <a:endParaRPr lang="en-US" dirty="0"/>
          </a:p>
          <a:p>
            <a:r>
              <a:rPr lang="en-US" dirty="0"/>
              <a:t>1998 Red River Basin Flood Mediation Agreement:</a:t>
            </a:r>
          </a:p>
          <a:p>
            <a:pPr lvl="1"/>
            <a:r>
              <a:rPr lang="en-US" dirty="0"/>
              <a:t>Flood Damage Reduction Work Group:</a:t>
            </a:r>
          </a:p>
          <a:p>
            <a:pPr lvl="2"/>
            <a:r>
              <a:rPr lang="en-US" dirty="0"/>
              <a:t>Project Team Handbook</a:t>
            </a:r>
          </a:p>
          <a:p>
            <a:pPr lvl="2"/>
            <a:r>
              <a:rPr lang="en-US" dirty="0"/>
              <a:t>Project Team Support</a:t>
            </a:r>
          </a:p>
          <a:p>
            <a:pPr lvl="2"/>
            <a:r>
              <a:rPr lang="en-US" dirty="0"/>
              <a:t>Project Acceleration Grants</a:t>
            </a:r>
          </a:p>
          <a:p>
            <a:pPr lvl="2"/>
            <a:r>
              <a:rPr lang="en-US" dirty="0"/>
              <a:t>Technical Review and Guidance (14 Technical Papers)</a:t>
            </a:r>
          </a:p>
          <a:p>
            <a:pPr lvl="2"/>
            <a:r>
              <a:rPr lang="en-US" dirty="0"/>
              <a:t>Letter of Support of Projects to MN DNR</a:t>
            </a:r>
          </a:p>
          <a:p>
            <a:endParaRPr lang="en-US" dirty="0"/>
          </a:p>
          <a:p>
            <a:r>
              <a:rPr lang="en-US" dirty="0"/>
              <a:t>Local Watershed District - Project Concept, Project Alternatives, Planning, Design, Engineering, Permitting, Environmental Review, Construction, Operation, and Maintenance</a:t>
            </a:r>
          </a:p>
          <a:p>
            <a:endParaRPr lang="en-US" dirty="0"/>
          </a:p>
          <a:p>
            <a:r>
              <a:rPr lang="en-US" dirty="0"/>
              <a:t>Bonding, Flood Hazard Mitigation Program, LSOHC, and Other Sources</a:t>
            </a:r>
          </a:p>
          <a:p>
            <a:endParaRPr lang="en-US" dirty="0"/>
          </a:p>
        </p:txBody>
      </p:sp>
      <p:sp>
        <p:nvSpPr>
          <p:cNvPr id="3" name="Title 2">
            <a:extLst>
              <a:ext uri="{FF2B5EF4-FFF2-40B4-BE49-F238E27FC236}">
                <a16:creationId xmlns:a16="http://schemas.microsoft.com/office/drawing/2014/main" id="{C49119AF-159A-41D7-AE42-1BE7BBE0A581}"/>
              </a:ext>
            </a:extLst>
          </p:cNvPr>
          <p:cNvSpPr>
            <a:spLocks noGrp="1"/>
          </p:cNvSpPr>
          <p:nvPr>
            <p:ph type="title"/>
          </p:nvPr>
        </p:nvSpPr>
        <p:spPr>
          <a:xfrm>
            <a:off x="533400" y="-152400"/>
            <a:ext cx="8229600" cy="1143000"/>
          </a:xfrm>
        </p:spPr>
        <p:txBody>
          <a:bodyPr>
            <a:normAutofit fontScale="90000"/>
          </a:bodyPr>
          <a:lstStyle/>
          <a:p>
            <a:pPr algn="ctr"/>
            <a:r>
              <a:rPr lang="en-US" dirty="0"/>
              <a:t>Red River Basin Funding Process</a:t>
            </a:r>
          </a:p>
        </p:txBody>
      </p:sp>
      <p:pic>
        <p:nvPicPr>
          <p:cNvPr id="4" name="Picture 2">
            <a:extLst>
              <a:ext uri="{FF2B5EF4-FFF2-40B4-BE49-F238E27FC236}">
                <a16:creationId xmlns:a16="http://schemas.microsoft.com/office/drawing/2014/main" id="{1724FDD1-36EF-44F2-8945-F391C40B48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044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3D0B2-8AEF-46CF-AF03-8D6816EA5601}"/>
              </a:ext>
            </a:extLst>
          </p:cNvPr>
          <p:cNvSpPr>
            <a:spLocks noGrp="1"/>
          </p:cNvSpPr>
          <p:nvPr>
            <p:ph idx="1"/>
          </p:nvPr>
        </p:nvSpPr>
        <p:spPr>
          <a:xfrm>
            <a:off x="137668" y="1295400"/>
            <a:ext cx="8868664" cy="5029200"/>
          </a:xfrm>
        </p:spPr>
        <p:txBody>
          <a:bodyPr>
            <a:normAutofit fontScale="92500" lnSpcReduction="10000"/>
          </a:bodyPr>
          <a:lstStyle/>
          <a:p>
            <a:r>
              <a:rPr lang="en-US" dirty="0"/>
              <a:t>Regional Flood Control – Over 40 Projects Completed Since 1976</a:t>
            </a:r>
          </a:p>
          <a:p>
            <a:endParaRPr lang="en-US" dirty="0"/>
          </a:p>
          <a:p>
            <a:r>
              <a:rPr lang="en-US" dirty="0"/>
              <a:t>Rural Ring Dike Program – Over 270 Ring Dikes Constructed Since 1997</a:t>
            </a:r>
          </a:p>
          <a:p>
            <a:endParaRPr lang="en-US" dirty="0"/>
          </a:p>
          <a:p>
            <a:r>
              <a:rPr lang="en-US" dirty="0"/>
              <a:t>USGS Stream Gauge Program</a:t>
            </a:r>
          </a:p>
          <a:p>
            <a:endParaRPr lang="en-US" dirty="0"/>
          </a:p>
          <a:p>
            <a:r>
              <a:rPr lang="en-US" dirty="0"/>
              <a:t>Technical Efforts – Hydrology/Hydraulics Modeling and Studies</a:t>
            </a:r>
          </a:p>
          <a:p>
            <a:endParaRPr lang="en-US" dirty="0"/>
          </a:p>
          <a:p>
            <a:r>
              <a:rPr lang="en-US" dirty="0"/>
              <a:t>Education and Outreach – River Watch Program</a:t>
            </a:r>
          </a:p>
          <a:p>
            <a:endParaRPr lang="en-US" dirty="0"/>
          </a:p>
        </p:txBody>
      </p:sp>
      <p:sp>
        <p:nvSpPr>
          <p:cNvPr id="3" name="Title 2">
            <a:extLst>
              <a:ext uri="{FF2B5EF4-FFF2-40B4-BE49-F238E27FC236}">
                <a16:creationId xmlns:a16="http://schemas.microsoft.com/office/drawing/2014/main" id="{F7B66C80-361F-4AD9-B73D-6FE83909135F}"/>
              </a:ext>
            </a:extLst>
          </p:cNvPr>
          <p:cNvSpPr>
            <a:spLocks noGrp="1"/>
          </p:cNvSpPr>
          <p:nvPr>
            <p:ph type="title"/>
          </p:nvPr>
        </p:nvSpPr>
        <p:spPr>
          <a:xfrm>
            <a:off x="457200" y="76200"/>
            <a:ext cx="8229600" cy="1143000"/>
          </a:xfrm>
        </p:spPr>
        <p:txBody>
          <a:bodyPr>
            <a:normAutofit fontScale="90000"/>
          </a:bodyPr>
          <a:lstStyle/>
          <a:p>
            <a:pPr algn="ctr"/>
            <a:r>
              <a:rPr lang="en-US" dirty="0"/>
              <a:t>Investments Made</a:t>
            </a:r>
            <a:br>
              <a:rPr lang="en-US" dirty="0"/>
            </a:br>
            <a:r>
              <a:rPr lang="en-US" dirty="0"/>
              <a:t>in the Red River Basin</a:t>
            </a:r>
          </a:p>
        </p:txBody>
      </p:sp>
      <p:pic>
        <p:nvPicPr>
          <p:cNvPr id="4" name="Picture 2">
            <a:extLst>
              <a:ext uri="{FF2B5EF4-FFF2-40B4-BE49-F238E27FC236}">
                <a16:creationId xmlns:a16="http://schemas.microsoft.com/office/drawing/2014/main" id="{472A63A1-1298-4CCB-BF00-F102F343B1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325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DE456-C9BA-45C0-A99D-320DE9C46545}"/>
              </a:ext>
            </a:extLst>
          </p:cNvPr>
          <p:cNvPicPr>
            <a:picLocks noChangeAspect="1"/>
          </p:cNvPicPr>
          <p:nvPr/>
        </p:nvPicPr>
        <p:blipFill>
          <a:blip r:embed="rId2"/>
          <a:stretch>
            <a:fillRect/>
          </a:stretch>
        </p:blipFill>
        <p:spPr>
          <a:xfrm>
            <a:off x="0" y="-1"/>
            <a:ext cx="5257800" cy="6874463"/>
          </a:xfrm>
          <a:prstGeom prst="rect">
            <a:avLst/>
          </a:prstGeom>
        </p:spPr>
      </p:pic>
      <p:sp>
        <p:nvSpPr>
          <p:cNvPr id="5" name="TextBox 4">
            <a:extLst>
              <a:ext uri="{FF2B5EF4-FFF2-40B4-BE49-F238E27FC236}">
                <a16:creationId xmlns:a16="http://schemas.microsoft.com/office/drawing/2014/main" id="{04EC0CC4-C543-45F3-8545-828739986850}"/>
              </a:ext>
            </a:extLst>
          </p:cNvPr>
          <p:cNvSpPr txBox="1"/>
          <p:nvPr/>
        </p:nvSpPr>
        <p:spPr>
          <a:xfrm>
            <a:off x="6019800" y="2286000"/>
            <a:ext cx="2438400" cy="1477328"/>
          </a:xfrm>
          <a:prstGeom prst="rect">
            <a:avLst/>
          </a:prstGeom>
          <a:noFill/>
          <a:ln w="12700">
            <a:solidFill>
              <a:schemeClr val="tx1"/>
            </a:solidFill>
          </a:ln>
        </p:spPr>
        <p:txBody>
          <a:bodyPr wrap="square" rtlCol="0">
            <a:spAutoFit/>
          </a:bodyPr>
          <a:lstStyle/>
          <a:p>
            <a:r>
              <a:rPr lang="en-US" dirty="0"/>
              <a:t>The RRWMB is currently updating this map to reflect projects prior to 1995.</a:t>
            </a:r>
          </a:p>
        </p:txBody>
      </p:sp>
    </p:spTree>
    <p:extLst>
      <p:ext uri="{BB962C8B-B14F-4D97-AF65-F5344CB8AC3E}">
        <p14:creationId xmlns:p14="http://schemas.microsoft.com/office/powerpoint/2010/main" val="378373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4444-AF25-4FC9-AF1B-A5A234960032}"/>
              </a:ext>
            </a:extLst>
          </p:cNvPr>
          <p:cNvSpPr>
            <a:spLocks noGrp="1"/>
          </p:cNvSpPr>
          <p:nvPr>
            <p:ph type="title"/>
          </p:nvPr>
        </p:nvSpPr>
        <p:spPr>
          <a:xfrm>
            <a:off x="350266" y="-152400"/>
            <a:ext cx="8229600" cy="1143000"/>
          </a:xfrm>
        </p:spPr>
        <p:txBody>
          <a:bodyPr/>
          <a:lstStyle/>
          <a:p>
            <a:pPr algn="ctr"/>
            <a:r>
              <a:rPr lang="en-US" dirty="0"/>
              <a:t>Discussion Items</a:t>
            </a:r>
          </a:p>
        </p:txBody>
      </p:sp>
      <p:sp>
        <p:nvSpPr>
          <p:cNvPr id="3" name="Content Placeholder 2">
            <a:extLst>
              <a:ext uri="{FF2B5EF4-FFF2-40B4-BE49-F238E27FC236}">
                <a16:creationId xmlns:a16="http://schemas.microsoft.com/office/drawing/2014/main" id="{0550394F-F48C-47DB-9306-2392C00CE134}"/>
              </a:ext>
            </a:extLst>
          </p:cNvPr>
          <p:cNvSpPr>
            <a:spLocks noGrp="1"/>
          </p:cNvSpPr>
          <p:nvPr>
            <p:ph idx="1"/>
          </p:nvPr>
        </p:nvSpPr>
        <p:spPr>
          <a:xfrm>
            <a:off x="432847" y="762000"/>
            <a:ext cx="8549132" cy="5486400"/>
          </a:xfrm>
        </p:spPr>
        <p:txBody>
          <a:bodyPr>
            <a:normAutofit fontScale="92500" lnSpcReduction="20000"/>
          </a:bodyPr>
          <a:lstStyle/>
          <a:p>
            <a:r>
              <a:rPr lang="en-US" dirty="0"/>
              <a:t>Red River Watershed Management Board (RRWMB) Overview</a:t>
            </a:r>
          </a:p>
          <a:p>
            <a:endParaRPr lang="en-US" dirty="0"/>
          </a:p>
          <a:p>
            <a:r>
              <a:rPr lang="en-US" dirty="0"/>
              <a:t>Current RRWMB Activities and Flood Damage Reduction Projects</a:t>
            </a:r>
          </a:p>
          <a:p>
            <a:endParaRPr lang="en-US" dirty="0"/>
          </a:p>
          <a:p>
            <a:r>
              <a:rPr lang="en-US" dirty="0"/>
              <a:t>Red River Basin (MN) Funding Needs and Process</a:t>
            </a:r>
          </a:p>
          <a:p>
            <a:endParaRPr lang="en-US" dirty="0"/>
          </a:p>
          <a:p>
            <a:r>
              <a:rPr lang="en-US" dirty="0"/>
              <a:t>Investments Made in the Red River Basin</a:t>
            </a:r>
          </a:p>
          <a:p>
            <a:endParaRPr lang="en-US" dirty="0"/>
          </a:p>
          <a:p>
            <a:r>
              <a:rPr lang="en-US" dirty="0"/>
              <a:t>2019 Flooding</a:t>
            </a:r>
          </a:p>
          <a:p>
            <a:endParaRPr lang="en-US" dirty="0"/>
          </a:p>
          <a:p>
            <a:r>
              <a:rPr lang="en-US" dirty="0"/>
              <a:t>Current Issues and Conditions</a:t>
            </a:r>
          </a:p>
          <a:p>
            <a:endParaRPr lang="en-US" dirty="0"/>
          </a:p>
          <a:p>
            <a:r>
              <a:rPr lang="en-US" dirty="0"/>
              <a:t>Funding Needs</a:t>
            </a:r>
          </a:p>
        </p:txBody>
      </p:sp>
      <p:pic>
        <p:nvPicPr>
          <p:cNvPr id="5" name="Picture 2">
            <a:extLst>
              <a:ext uri="{FF2B5EF4-FFF2-40B4-BE49-F238E27FC236}">
                <a16:creationId xmlns:a16="http://schemas.microsoft.com/office/drawing/2014/main" id="{2F9E9783-AC18-4F15-A5B4-9E3AEA75D5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6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39F497-C7C7-485F-9EC9-DE4D65E9DABB}"/>
              </a:ext>
            </a:extLst>
          </p:cNvPr>
          <p:cNvSpPr>
            <a:spLocks noGrp="1"/>
          </p:cNvSpPr>
          <p:nvPr>
            <p:ph idx="1"/>
          </p:nvPr>
        </p:nvSpPr>
        <p:spPr>
          <a:xfrm>
            <a:off x="137668" y="1481328"/>
            <a:ext cx="8868664" cy="4525963"/>
          </a:xfrm>
        </p:spPr>
        <p:txBody>
          <a:bodyPr>
            <a:normAutofit fontScale="77500" lnSpcReduction="20000"/>
          </a:bodyPr>
          <a:lstStyle/>
          <a:p>
            <a:r>
              <a:rPr lang="en-US" dirty="0"/>
              <a:t>Flood Mitigation Projects Enhance Local and Regional Economic Vitality</a:t>
            </a:r>
          </a:p>
          <a:p>
            <a:endParaRPr lang="en-US" dirty="0"/>
          </a:p>
          <a:p>
            <a:r>
              <a:rPr lang="en-US" dirty="0"/>
              <a:t>Protection of Public Investments:</a:t>
            </a:r>
          </a:p>
          <a:p>
            <a:pPr lvl="1"/>
            <a:r>
              <a:rPr lang="en-US" dirty="0"/>
              <a:t>City Streets, Sewer, and Water Infrastructure</a:t>
            </a:r>
          </a:p>
          <a:p>
            <a:pPr lvl="1"/>
            <a:r>
              <a:rPr lang="en-US" dirty="0"/>
              <a:t>Township, County, and State Highways, Roads, Bridges, and Culverts</a:t>
            </a:r>
          </a:p>
          <a:p>
            <a:pPr lvl="1"/>
            <a:r>
              <a:rPr lang="en-US" dirty="0"/>
              <a:t>Drainage Systems</a:t>
            </a:r>
          </a:p>
          <a:p>
            <a:endParaRPr lang="en-US" dirty="0"/>
          </a:p>
          <a:p>
            <a:r>
              <a:rPr lang="en-US" dirty="0"/>
              <a:t>Protection of Private Investments:</a:t>
            </a:r>
          </a:p>
          <a:p>
            <a:pPr lvl="1"/>
            <a:r>
              <a:rPr lang="en-US" dirty="0"/>
              <a:t>On-farm Infrastructure</a:t>
            </a:r>
          </a:p>
          <a:p>
            <a:pPr lvl="1"/>
            <a:r>
              <a:rPr lang="en-US" dirty="0"/>
              <a:t>Farmland 10 and 25-year Storm Events</a:t>
            </a:r>
          </a:p>
          <a:p>
            <a:pPr lvl="1"/>
            <a:r>
              <a:rPr lang="en-US" dirty="0"/>
              <a:t>Non-city Residents and Developments</a:t>
            </a:r>
          </a:p>
          <a:p>
            <a:endParaRPr lang="en-US" dirty="0"/>
          </a:p>
          <a:p>
            <a:r>
              <a:rPr lang="en-US" dirty="0"/>
              <a:t>Recreational, Water Quality, and Habitat Benefits – Natural Resources Enhancements (NREs)</a:t>
            </a:r>
          </a:p>
          <a:p>
            <a:endParaRPr lang="en-US" dirty="0"/>
          </a:p>
        </p:txBody>
      </p:sp>
      <p:sp>
        <p:nvSpPr>
          <p:cNvPr id="3" name="Title 2">
            <a:extLst>
              <a:ext uri="{FF2B5EF4-FFF2-40B4-BE49-F238E27FC236}">
                <a16:creationId xmlns:a16="http://schemas.microsoft.com/office/drawing/2014/main" id="{A217FD3D-4EB9-4FD5-B329-CE4AA13B3DF1}"/>
              </a:ext>
            </a:extLst>
          </p:cNvPr>
          <p:cNvSpPr>
            <a:spLocks noGrp="1"/>
          </p:cNvSpPr>
          <p:nvPr>
            <p:ph type="title"/>
          </p:nvPr>
        </p:nvSpPr>
        <p:spPr/>
        <p:txBody>
          <a:bodyPr>
            <a:normAutofit fontScale="90000"/>
          </a:bodyPr>
          <a:lstStyle/>
          <a:p>
            <a:pPr algn="ctr"/>
            <a:r>
              <a:rPr lang="en-US" dirty="0"/>
              <a:t>Benefits of State Investments</a:t>
            </a:r>
            <a:br>
              <a:rPr lang="en-US" dirty="0"/>
            </a:br>
            <a:r>
              <a:rPr lang="en-US" dirty="0"/>
              <a:t>in the Red River Basin</a:t>
            </a:r>
          </a:p>
        </p:txBody>
      </p:sp>
      <p:pic>
        <p:nvPicPr>
          <p:cNvPr id="4" name="Picture 2">
            <a:extLst>
              <a:ext uri="{FF2B5EF4-FFF2-40B4-BE49-F238E27FC236}">
                <a16:creationId xmlns:a16="http://schemas.microsoft.com/office/drawing/2014/main" id="{F4F2419D-CD27-4486-8934-7F40FF6B56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00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DC4764-8BD4-42DD-A77E-C9452A8B0998}"/>
              </a:ext>
            </a:extLst>
          </p:cNvPr>
          <p:cNvPicPr>
            <a:picLocks noChangeAspect="1"/>
          </p:cNvPicPr>
          <p:nvPr/>
        </p:nvPicPr>
        <p:blipFill>
          <a:blip r:embed="rId2"/>
          <a:stretch>
            <a:fillRect/>
          </a:stretch>
        </p:blipFill>
        <p:spPr>
          <a:xfrm>
            <a:off x="0" y="-64395"/>
            <a:ext cx="9144000" cy="6986791"/>
          </a:xfrm>
          <a:prstGeom prst="rect">
            <a:avLst/>
          </a:prstGeom>
        </p:spPr>
      </p:pic>
      <p:sp>
        <p:nvSpPr>
          <p:cNvPr id="3" name="TextBox 2">
            <a:extLst>
              <a:ext uri="{FF2B5EF4-FFF2-40B4-BE49-F238E27FC236}">
                <a16:creationId xmlns:a16="http://schemas.microsoft.com/office/drawing/2014/main" id="{CA85EFED-230B-4F09-89F6-C256BCCC66A2}"/>
              </a:ext>
            </a:extLst>
          </p:cNvPr>
          <p:cNvSpPr txBox="1"/>
          <p:nvPr/>
        </p:nvSpPr>
        <p:spPr>
          <a:xfrm>
            <a:off x="4114800" y="27432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FB6EE9-7AE8-4CE9-9DEC-8420894BA78F}"/>
              </a:ext>
            </a:extLst>
          </p:cNvPr>
          <p:cNvSpPr txBox="1"/>
          <p:nvPr/>
        </p:nvSpPr>
        <p:spPr>
          <a:xfrm>
            <a:off x="4110086" y="2969443"/>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A622CD9-C751-4036-8854-726018FC9A1D}"/>
              </a:ext>
            </a:extLst>
          </p:cNvPr>
          <p:cNvSpPr txBox="1"/>
          <p:nvPr/>
        </p:nvSpPr>
        <p:spPr>
          <a:xfrm>
            <a:off x="7086600" y="6019800"/>
            <a:ext cx="1905000" cy="646331"/>
          </a:xfrm>
          <a:prstGeom prst="rect">
            <a:avLst/>
          </a:prstGeom>
          <a:noFill/>
          <a:ln w="12700">
            <a:solidFill>
              <a:schemeClr val="tx1"/>
            </a:solidFill>
          </a:ln>
        </p:spPr>
        <p:txBody>
          <a:bodyPr wrap="square" rtlCol="0">
            <a:spAutoFit/>
          </a:bodyPr>
          <a:lstStyle/>
          <a:p>
            <a:r>
              <a:rPr lang="en-US" dirty="0"/>
              <a:t>NWS - March 15, 2019</a:t>
            </a:r>
          </a:p>
        </p:txBody>
      </p:sp>
    </p:spTree>
    <p:extLst>
      <p:ext uri="{BB962C8B-B14F-4D97-AF65-F5344CB8AC3E}">
        <p14:creationId xmlns:p14="http://schemas.microsoft.com/office/powerpoint/2010/main" val="361748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AA77B-910C-438B-A536-262C23608827}"/>
              </a:ext>
            </a:extLst>
          </p:cNvPr>
          <p:cNvPicPr>
            <a:picLocks noChangeAspect="1"/>
          </p:cNvPicPr>
          <p:nvPr/>
        </p:nvPicPr>
        <p:blipFill>
          <a:blip r:embed="rId2"/>
          <a:stretch>
            <a:fillRect/>
          </a:stretch>
        </p:blipFill>
        <p:spPr>
          <a:xfrm>
            <a:off x="0" y="14150"/>
            <a:ext cx="9144000" cy="6829699"/>
          </a:xfrm>
          <a:prstGeom prst="rect">
            <a:avLst/>
          </a:prstGeom>
        </p:spPr>
      </p:pic>
    </p:spTree>
    <p:extLst>
      <p:ext uri="{BB962C8B-B14F-4D97-AF65-F5344CB8AC3E}">
        <p14:creationId xmlns:p14="http://schemas.microsoft.com/office/powerpoint/2010/main" val="75881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CF854-5B6D-42F2-A505-038BA330B9B2}"/>
              </a:ext>
            </a:extLst>
          </p:cNvPr>
          <p:cNvPicPr>
            <a:picLocks noChangeAspect="1"/>
          </p:cNvPicPr>
          <p:nvPr/>
        </p:nvPicPr>
        <p:blipFill>
          <a:blip r:embed="rId2"/>
          <a:stretch>
            <a:fillRect/>
          </a:stretch>
        </p:blipFill>
        <p:spPr>
          <a:xfrm>
            <a:off x="0" y="22273"/>
            <a:ext cx="9144000" cy="6813454"/>
          </a:xfrm>
          <a:prstGeom prst="rect">
            <a:avLst/>
          </a:prstGeom>
        </p:spPr>
      </p:pic>
    </p:spTree>
    <p:extLst>
      <p:ext uri="{BB962C8B-B14F-4D97-AF65-F5344CB8AC3E}">
        <p14:creationId xmlns:p14="http://schemas.microsoft.com/office/powerpoint/2010/main" val="342356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69311-D577-4FD8-9F9A-87E12848E0AF}"/>
              </a:ext>
            </a:extLst>
          </p:cNvPr>
          <p:cNvPicPr>
            <a:picLocks noChangeAspect="1"/>
          </p:cNvPicPr>
          <p:nvPr/>
        </p:nvPicPr>
        <p:blipFill>
          <a:blip r:embed="rId2"/>
          <a:stretch>
            <a:fillRect/>
          </a:stretch>
        </p:blipFill>
        <p:spPr>
          <a:xfrm>
            <a:off x="0" y="971"/>
            <a:ext cx="9143999" cy="6856057"/>
          </a:xfrm>
          <a:prstGeom prst="rect">
            <a:avLst/>
          </a:prstGeom>
        </p:spPr>
      </p:pic>
    </p:spTree>
    <p:extLst>
      <p:ext uri="{BB962C8B-B14F-4D97-AF65-F5344CB8AC3E}">
        <p14:creationId xmlns:p14="http://schemas.microsoft.com/office/powerpoint/2010/main" val="887838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3BDEE-8E22-4C59-983A-8A8841BD72CB}"/>
              </a:ext>
            </a:extLst>
          </p:cNvPr>
          <p:cNvPicPr>
            <a:picLocks noChangeAspect="1"/>
          </p:cNvPicPr>
          <p:nvPr/>
        </p:nvPicPr>
        <p:blipFill>
          <a:blip r:embed="rId2"/>
          <a:stretch>
            <a:fillRect/>
          </a:stretch>
        </p:blipFill>
        <p:spPr>
          <a:xfrm>
            <a:off x="-45303" y="0"/>
            <a:ext cx="9189303" cy="6824356"/>
          </a:xfrm>
          <a:prstGeom prst="rect">
            <a:avLst/>
          </a:prstGeom>
        </p:spPr>
      </p:pic>
    </p:spTree>
    <p:extLst>
      <p:ext uri="{BB962C8B-B14F-4D97-AF65-F5344CB8AC3E}">
        <p14:creationId xmlns:p14="http://schemas.microsoft.com/office/powerpoint/2010/main" val="352642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D55F7-156A-4BEE-8127-4D0E6284F97C}"/>
              </a:ext>
            </a:extLst>
          </p:cNvPr>
          <p:cNvPicPr>
            <a:picLocks noChangeAspect="1"/>
          </p:cNvPicPr>
          <p:nvPr/>
        </p:nvPicPr>
        <p:blipFill>
          <a:blip r:embed="rId2"/>
          <a:stretch>
            <a:fillRect/>
          </a:stretch>
        </p:blipFill>
        <p:spPr>
          <a:xfrm>
            <a:off x="0" y="-1198"/>
            <a:ext cx="9143999" cy="6860396"/>
          </a:xfrm>
          <a:prstGeom prst="rect">
            <a:avLst/>
          </a:prstGeom>
        </p:spPr>
      </p:pic>
    </p:spTree>
    <p:extLst>
      <p:ext uri="{BB962C8B-B14F-4D97-AF65-F5344CB8AC3E}">
        <p14:creationId xmlns:p14="http://schemas.microsoft.com/office/powerpoint/2010/main" val="402950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a00f27-1b9e-4c89-87a3-ff7878385c4c@wildricewatershed">
            <a:extLst>
              <a:ext uri="{FF2B5EF4-FFF2-40B4-BE49-F238E27FC236}">
                <a16:creationId xmlns:a16="http://schemas.microsoft.com/office/drawing/2014/main" id="{7BECE72E-5AA8-4088-8D38-53BF2D97DC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49" y="3273425"/>
            <a:ext cx="468332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dbb07dc-8152-482d-9747-7c47228d58b3@wildricewatershed">
            <a:extLst>
              <a:ext uri="{FF2B5EF4-FFF2-40B4-BE49-F238E27FC236}">
                <a16:creationId xmlns:a16="http://schemas.microsoft.com/office/drawing/2014/main" id="{B7637A23-3498-405A-BCF7-922754AB15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8" y="7971"/>
            <a:ext cx="4683321" cy="35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29dad424-2a46-46f4-9993-618c03e21a9b@wildricewatershed">
            <a:extLst>
              <a:ext uri="{FF2B5EF4-FFF2-40B4-BE49-F238E27FC236}">
                <a16:creationId xmlns:a16="http://schemas.microsoft.com/office/drawing/2014/main" id="{9C860E0D-D7B9-48AD-9BB1-B0D7672B2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20110" y="687392"/>
            <a:ext cx="5791963" cy="443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82c18d7f-1343-4913-bd9c-b334f07b3999@wildricewatershed">
            <a:extLst>
              <a:ext uri="{FF2B5EF4-FFF2-40B4-BE49-F238E27FC236}">
                <a16:creationId xmlns:a16="http://schemas.microsoft.com/office/drawing/2014/main" id="{9D3671DE-52C4-47A5-B0A7-1524FC75BB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669" y="3592548"/>
            <a:ext cx="4449331" cy="327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B1C0347-8495-4469-8969-9706E34B3A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5568992"/>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279C5EB-289F-4561-8D90-31845D605EFC}"/>
              </a:ext>
            </a:extLst>
          </p:cNvPr>
          <p:cNvSpPr txBox="1"/>
          <p:nvPr/>
        </p:nvSpPr>
        <p:spPr>
          <a:xfrm>
            <a:off x="4688183" y="3733800"/>
            <a:ext cx="4379617" cy="646331"/>
          </a:xfrm>
          <a:prstGeom prst="rect">
            <a:avLst/>
          </a:prstGeom>
          <a:noFill/>
        </p:spPr>
        <p:txBody>
          <a:bodyPr wrap="square" rtlCol="0">
            <a:spAutoFit/>
          </a:bodyPr>
          <a:lstStyle/>
          <a:p>
            <a:pPr algn="ctr"/>
            <a:r>
              <a:rPr lang="en-US" b="1" dirty="0"/>
              <a:t>2019 Sugar Beet Harvest</a:t>
            </a:r>
          </a:p>
          <a:p>
            <a:pPr algn="ctr"/>
            <a:r>
              <a:rPr lang="en-US" b="1" dirty="0"/>
              <a:t>Near Ada, MN</a:t>
            </a:r>
          </a:p>
        </p:txBody>
      </p:sp>
    </p:spTree>
    <p:extLst>
      <p:ext uri="{BB962C8B-B14F-4D97-AF65-F5344CB8AC3E}">
        <p14:creationId xmlns:p14="http://schemas.microsoft.com/office/powerpoint/2010/main" val="3192337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98BC9E-CBE9-40D6-9AB8-E58BC991CC4F}"/>
              </a:ext>
            </a:extLst>
          </p:cNvPr>
          <p:cNvPicPr>
            <a:picLocks noChangeAspect="1"/>
          </p:cNvPicPr>
          <p:nvPr/>
        </p:nvPicPr>
        <p:blipFill>
          <a:blip r:embed="rId2"/>
          <a:stretch>
            <a:fillRect/>
          </a:stretch>
        </p:blipFill>
        <p:spPr>
          <a:xfrm>
            <a:off x="4114800" y="152399"/>
            <a:ext cx="5029200" cy="6606341"/>
          </a:xfrm>
          <a:prstGeom prst="rect">
            <a:avLst/>
          </a:prstGeom>
        </p:spPr>
      </p:pic>
    </p:spTree>
    <p:extLst>
      <p:ext uri="{BB962C8B-B14F-4D97-AF65-F5344CB8AC3E}">
        <p14:creationId xmlns:p14="http://schemas.microsoft.com/office/powerpoint/2010/main" val="1775175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EF14B4DB-B934-465D-B57B-B421777059B8" descr="EF14B4DB-B934-465D-B57B-B421777059B8">
            <a:extLst>
              <a:ext uri="{FF2B5EF4-FFF2-40B4-BE49-F238E27FC236}">
                <a16:creationId xmlns:a16="http://schemas.microsoft.com/office/drawing/2014/main" id="{81F3DDE6-DBBA-4983-9C7E-63ED940276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2" y="2906556"/>
            <a:ext cx="5158404" cy="39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C46AD92C-F28C-4633-AFAD-DBCDFF289ECE" descr="C46AD92C-F28C-4633-AFAD-DBCDFF289ECE">
            <a:extLst>
              <a:ext uri="{FF2B5EF4-FFF2-40B4-BE49-F238E27FC236}">
                <a16:creationId xmlns:a16="http://schemas.microsoft.com/office/drawing/2014/main" id="{D62DF0C4-16C2-408A-ADC2-1488D1D7E6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0" y="-1"/>
            <a:ext cx="5181102" cy="39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9F77BC57-D108-42EE-964D-DC022EE4BABF" descr="9F77BC57-D108-42EE-964D-DC022EE4BABF">
            <a:extLst>
              <a:ext uri="{FF2B5EF4-FFF2-40B4-BE49-F238E27FC236}">
                <a16:creationId xmlns:a16="http://schemas.microsoft.com/office/drawing/2014/main" id="{AB3D13FB-44EE-4672-8B0A-1AE847638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0299" y="-1"/>
            <a:ext cx="3993701" cy="31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E4BE0502-9511-47FB-8B2D-1ACC7BC599AC" descr="E4BE0502-9511-47FB-8B2D-1ACC7BC599AC">
            <a:extLst>
              <a:ext uri="{FF2B5EF4-FFF2-40B4-BE49-F238E27FC236}">
                <a16:creationId xmlns:a16="http://schemas.microsoft.com/office/drawing/2014/main" id="{02232062-D6AB-42E7-9585-B47FDFF5F2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898" y="2913041"/>
            <a:ext cx="5181102" cy="396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13734264-3B0D-4720-927D-0A206E9758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5562600"/>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6131891-F3AC-45A8-B6CC-54AFA2A24D86}"/>
              </a:ext>
            </a:extLst>
          </p:cNvPr>
          <p:cNvSpPr txBox="1"/>
          <p:nvPr/>
        </p:nvSpPr>
        <p:spPr>
          <a:xfrm>
            <a:off x="4572000" y="3285195"/>
            <a:ext cx="3828854" cy="646331"/>
          </a:xfrm>
          <a:prstGeom prst="rect">
            <a:avLst/>
          </a:prstGeom>
          <a:noFill/>
        </p:spPr>
        <p:txBody>
          <a:bodyPr wrap="square" rtlCol="0">
            <a:spAutoFit/>
          </a:bodyPr>
          <a:lstStyle/>
          <a:p>
            <a:pPr algn="ctr"/>
            <a:r>
              <a:rPr lang="en-US" b="1" dirty="0"/>
              <a:t>October 17, 2019</a:t>
            </a:r>
          </a:p>
          <a:p>
            <a:pPr algn="ctr"/>
            <a:r>
              <a:rPr lang="en-US" b="1" dirty="0"/>
              <a:t>Roseau River Watershed District</a:t>
            </a:r>
          </a:p>
        </p:txBody>
      </p:sp>
    </p:spTree>
    <p:extLst>
      <p:ext uri="{BB962C8B-B14F-4D97-AF65-F5344CB8AC3E}">
        <p14:creationId xmlns:p14="http://schemas.microsoft.com/office/powerpoint/2010/main" val="47910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ACE64-3CF8-49CF-8500-717171103C98}"/>
              </a:ext>
            </a:extLst>
          </p:cNvPr>
          <p:cNvSpPr>
            <a:spLocks noGrp="1"/>
          </p:cNvSpPr>
          <p:nvPr>
            <p:ph idx="1"/>
          </p:nvPr>
        </p:nvSpPr>
        <p:spPr>
          <a:xfrm>
            <a:off x="457200" y="838200"/>
            <a:ext cx="8229600" cy="5257800"/>
          </a:xfrm>
        </p:spPr>
        <p:txBody>
          <a:bodyPr>
            <a:normAutofit fontScale="92500"/>
          </a:bodyPr>
          <a:lstStyle/>
          <a:p>
            <a:r>
              <a:rPr lang="en-US" dirty="0"/>
              <a:t>RRWMB is a joint powers agreement entity comprised of seven watershed districts and was formed in 1976 by the Minnesota Legislature.</a:t>
            </a:r>
          </a:p>
          <a:p>
            <a:endParaRPr lang="en-US" dirty="0"/>
          </a:p>
          <a:p>
            <a:r>
              <a:rPr lang="en-US" dirty="0"/>
              <a:t>The RRWMB has taxing authority – 0.04836 percent of the taxable market value of all property within the member watershed districts. </a:t>
            </a:r>
          </a:p>
          <a:p>
            <a:endParaRPr lang="en-US" dirty="0"/>
          </a:p>
          <a:p>
            <a:r>
              <a:rPr lang="en-US" dirty="0"/>
              <a:t>Mission - To institute, coordinate, and finance projects and programs to alleviate flooding and assure the beneficial use of water in the watershed of the Red River of the North and its tributaries. </a:t>
            </a:r>
          </a:p>
          <a:p>
            <a:endParaRPr lang="en-US" dirty="0"/>
          </a:p>
        </p:txBody>
      </p:sp>
      <p:sp>
        <p:nvSpPr>
          <p:cNvPr id="3" name="Title 2">
            <a:extLst>
              <a:ext uri="{FF2B5EF4-FFF2-40B4-BE49-F238E27FC236}">
                <a16:creationId xmlns:a16="http://schemas.microsoft.com/office/drawing/2014/main" id="{53F3D39B-6AA0-47F4-BA44-02444F66885E}"/>
              </a:ext>
            </a:extLst>
          </p:cNvPr>
          <p:cNvSpPr>
            <a:spLocks noGrp="1"/>
          </p:cNvSpPr>
          <p:nvPr>
            <p:ph type="title"/>
          </p:nvPr>
        </p:nvSpPr>
        <p:spPr>
          <a:xfrm>
            <a:off x="457200" y="-76200"/>
            <a:ext cx="8229600" cy="1143000"/>
          </a:xfrm>
        </p:spPr>
        <p:txBody>
          <a:bodyPr/>
          <a:lstStyle/>
          <a:p>
            <a:pPr algn="ctr"/>
            <a:r>
              <a:rPr lang="en-US" dirty="0"/>
              <a:t>RRWMB Overview</a:t>
            </a:r>
          </a:p>
        </p:txBody>
      </p:sp>
      <p:pic>
        <p:nvPicPr>
          <p:cNvPr id="4" name="Picture 2">
            <a:extLst>
              <a:ext uri="{FF2B5EF4-FFF2-40B4-BE49-F238E27FC236}">
                <a16:creationId xmlns:a16="http://schemas.microsoft.com/office/drawing/2014/main" id="{5D0EE2FC-D8EA-4EA4-B847-2B1D391156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53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E8F8E5-AD56-424F-A997-F881B90C6BB8}"/>
              </a:ext>
            </a:extLst>
          </p:cNvPr>
          <p:cNvSpPr>
            <a:spLocks noGrp="1"/>
          </p:cNvSpPr>
          <p:nvPr>
            <p:ph idx="1"/>
          </p:nvPr>
        </p:nvSpPr>
        <p:spPr>
          <a:xfrm>
            <a:off x="457200" y="762000"/>
            <a:ext cx="8534400" cy="5562600"/>
          </a:xfrm>
        </p:spPr>
        <p:txBody>
          <a:bodyPr>
            <a:normAutofit fontScale="92500" lnSpcReduction="20000"/>
          </a:bodyPr>
          <a:lstStyle/>
          <a:p>
            <a:r>
              <a:rPr lang="en-US" dirty="0"/>
              <a:t>Major 2019 Crop Losses in the Red River Basin:</a:t>
            </a:r>
          </a:p>
          <a:p>
            <a:pPr lvl="1"/>
            <a:r>
              <a:rPr lang="en-US" dirty="0"/>
              <a:t>Estimated $45 Million Potato Crop Loss Alone</a:t>
            </a:r>
          </a:p>
          <a:p>
            <a:pPr lvl="1"/>
            <a:r>
              <a:rPr lang="en-US" dirty="0"/>
              <a:t>115,000 Sugar Beet Acres not Harvested in Red River Basin</a:t>
            </a:r>
          </a:p>
          <a:p>
            <a:endParaRPr lang="en-US" dirty="0"/>
          </a:p>
          <a:p>
            <a:r>
              <a:rPr lang="en-US" dirty="0"/>
              <a:t>Critical Need to Protect Agricultural Lands and Public/Private Infrastructure Along With Transportation and Drainage Systems</a:t>
            </a:r>
          </a:p>
          <a:p>
            <a:endParaRPr lang="en-US" dirty="0"/>
          </a:p>
          <a:p>
            <a:r>
              <a:rPr lang="en-US" dirty="0"/>
              <a:t>Estimated $293 Million in Project Needs Through Flood Hazard Mitigation Program</a:t>
            </a:r>
          </a:p>
          <a:p>
            <a:endParaRPr lang="en-US" dirty="0"/>
          </a:p>
          <a:p>
            <a:r>
              <a:rPr lang="en-US" dirty="0"/>
              <a:t>DNR Flood Hazard Mitigation Program Request for 2020 - $20 Million</a:t>
            </a:r>
          </a:p>
          <a:p>
            <a:endParaRPr lang="en-US" dirty="0"/>
          </a:p>
          <a:p>
            <a:r>
              <a:rPr lang="en-US" dirty="0"/>
              <a:t>2020 Spring Conditions are not Looking Favorable</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D18113E3-818C-444A-941D-3CA655E9F3D8}"/>
              </a:ext>
            </a:extLst>
          </p:cNvPr>
          <p:cNvSpPr>
            <a:spLocks noGrp="1"/>
          </p:cNvSpPr>
          <p:nvPr>
            <p:ph type="title"/>
          </p:nvPr>
        </p:nvSpPr>
        <p:spPr>
          <a:xfrm>
            <a:off x="457200" y="-152400"/>
            <a:ext cx="8229600" cy="1143000"/>
          </a:xfrm>
        </p:spPr>
        <p:txBody>
          <a:bodyPr/>
          <a:lstStyle/>
          <a:p>
            <a:pPr algn="ctr"/>
            <a:r>
              <a:rPr lang="en-US" dirty="0"/>
              <a:t>Current Issues</a:t>
            </a:r>
          </a:p>
        </p:txBody>
      </p:sp>
      <p:pic>
        <p:nvPicPr>
          <p:cNvPr id="4" name="Picture 2">
            <a:extLst>
              <a:ext uri="{FF2B5EF4-FFF2-40B4-BE49-F238E27FC236}">
                <a16:creationId xmlns:a16="http://schemas.microsoft.com/office/drawing/2014/main" id="{04198A8E-1DB6-4309-9023-80D966307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78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64EF5D-50DB-47CA-B00B-A32F0C7A3BCF}"/>
              </a:ext>
            </a:extLst>
          </p:cNvPr>
          <p:cNvSpPr>
            <a:spLocks noGrp="1"/>
          </p:cNvSpPr>
          <p:nvPr>
            <p:ph idx="1"/>
          </p:nvPr>
        </p:nvSpPr>
        <p:spPr>
          <a:xfrm>
            <a:off x="457200" y="762000"/>
            <a:ext cx="8229600" cy="5562600"/>
          </a:xfrm>
        </p:spPr>
        <p:txBody>
          <a:bodyPr>
            <a:normAutofit fontScale="70000" lnSpcReduction="20000"/>
          </a:bodyPr>
          <a:lstStyle/>
          <a:p>
            <a:r>
              <a:rPr lang="en-US" dirty="0"/>
              <a:t>Bonding Dollars for Flood Mitigation Projects </a:t>
            </a:r>
          </a:p>
          <a:p>
            <a:endParaRPr lang="en-US" dirty="0"/>
          </a:p>
          <a:p>
            <a:r>
              <a:rPr lang="en-US" dirty="0"/>
              <a:t>Ring Dike Funds for Farmsteads</a:t>
            </a:r>
          </a:p>
          <a:p>
            <a:endParaRPr lang="en-US" dirty="0"/>
          </a:p>
          <a:p>
            <a:r>
              <a:rPr lang="en-US" dirty="0"/>
              <a:t>Assessment of Flood Water Storage on State Lands</a:t>
            </a:r>
          </a:p>
          <a:p>
            <a:endParaRPr lang="en-US" dirty="0"/>
          </a:p>
          <a:p>
            <a:r>
              <a:rPr lang="en-US" dirty="0"/>
              <a:t>Assurance From State Agencies on Natural Resources Enhancements (NREs) – Amount, Type, Location, and Potential NRE Trading Program</a:t>
            </a:r>
          </a:p>
          <a:p>
            <a:endParaRPr lang="en-US" dirty="0"/>
          </a:p>
          <a:p>
            <a:r>
              <a:rPr lang="en-US" dirty="0"/>
              <a:t>Increased Funding for BWSR Multipurpose Drainage Water Management Grant</a:t>
            </a:r>
          </a:p>
          <a:p>
            <a:endParaRPr lang="en-US" dirty="0"/>
          </a:p>
          <a:p>
            <a:r>
              <a:rPr lang="en-US" dirty="0"/>
              <a:t>Funding for Water Quality Monitoring of Flood Impoundments</a:t>
            </a:r>
          </a:p>
          <a:p>
            <a:endParaRPr lang="en-US" dirty="0"/>
          </a:p>
          <a:p>
            <a:r>
              <a:rPr lang="en-US" dirty="0"/>
              <a:t>Mapping of 10 and 25-year Storm Events for Agricultural Lands</a:t>
            </a:r>
          </a:p>
          <a:p>
            <a:endParaRPr lang="en-US" dirty="0"/>
          </a:p>
          <a:p>
            <a:r>
              <a:rPr lang="en-US" dirty="0"/>
              <a:t>Increased Funding for the 1998 Red River Basin Mediation Agreement</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467B0A6B-5B8F-4350-9A75-CE2B8E47A477}"/>
              </a:ext>
            </a:extLst>
          </p:cNvPr>
          <p:cNvSpPr>
            <a:spLocks noGrp="1"/>
          </p:cNvSpPr>
          <p:nvPr>
            <p:ph type="title"/>
          </p:nvPr>
        </p:nvSpPr>
        <p:spPr>
          <a:xfrm>
            <a:off x="457200" y="-152400"/>
            <a:ext cx="8229600" cy="1143000"/>
          </a:xfrm>
        </p:spPr>
        <p:txBody>
          <a:bodyPr>
            <a:normAutofit/>
          </a:bodyPr>
          <a:lstStyle/>
          <a:p>
            <a:pPr algn="ctr"/>
            <a:r>
              <a:rPr lang="en-US" dirty="0"/>
              <a:t>Red River Basin Needs</a:t>
            </a:r>
          </a:p>
        </p:txBody>
      </p:sp>
      <p:pic>
        <p:nvPicPr>
          <p:cNvPr id="4" name="Picture 2">
            <a:extLst>
              <a:ext uri="{FF2B5EF4-FFF2-40B4-BE49-F238E27FC236}">
                <a16:creationId xmlns:a16="http://schemas.microsoft.com/office/drawing/2014/main" id="{9C6CEF7D-CACF-42E7-B8C6-B78C51DCDA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58674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884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D7BED9-2FB6-4DA2-9F24-F31A9096C85C}"/>
              </a:ext>
            </a:extLst>
          </p:cNvPr>
          <p:cNvSpPr>
            <a:spLocks noGrp="1"/>
          </p:cNvSpPr>
          <p:nvPr>
            <p:ph idx="1"/>
          </p:nvPr>
        </p:nvSpPr>
        <p:spPr>
          <a:xfrm>
            <a:off x="152400" y="1219200"/>
            <a:ext cx="8686800" cy="4767072"/>
          </a:xfrm>
        </p:spPr>
        <p:txBody>
          <a:bodyPr>
            <a:normAutofit lnSpcReduction="10000"/>
          </a:bodyPr>
          <a:lstStyle/>
          <a:p>
            <a:r>
              <a:rPr lang="en-US" dirty="0"/>
              <a:t>Creating Partnerships and Leveraging of Resources</a:t>
            </a:r>
          </a:p>
          <a:p>
            <a:endParaRPr lang="en-US" dirty="0"/>
          </a:p>
          <a:p>
            <a:r>
              <a:rPr lang="en-US" dirty="0"/>
              <a:t>NREs – Water Quality and Habitat</a:t>
            </a:r>
          </a:p>
          <a:p>
            <a:endParaRPr lang="en-US" dirty="0"/>
          </a:p>
          <a:p>
            <a:r>
              <a:rPr lang="en-US" dirty="0"/>
              <a:t>Other Benefits to Society in the RRB</a:t>
            </a:r>
          </a:p>
          <a:p>
            <a:endParaRPr lang="en-US" dirty="0"/>
          </a:p>
          <a:p>
            <a:r>
              <a:rPr lang="en-US" dirty="0"/>
              <a:t>Sustainability of RRB Resources – Climate Change</a:t>
            </a:r>
          </a:p>
          <a:p>
            <a:endParaRPr lang="en-US" dirty="0"/>
          </a:p>
          <a:p>
            <a:r>
              <a:rPr lang="en-US" dirty="0"/>
              <a:t>Meeting Goals of Other Plans – Efficiency</a:t>
            </a:r>
          </a:p>
        </p:txBody>
      </p:sp>
      <p:sp>
        <p:nvSpPr>
          <p:cNvPr id="3" name="Title 2">
            <a:extLst>
              <a:ext uri="{FF2B5EF4-FFF2-40B4-BE49-F238E27FC236}">
                <a16:creationId xmlns:a16="http://schemas.microsoft.com/office/drawing/2014/main" id="{E9F3BAE3-39FA-46F4-8F74-79578140B64C}"/>
              </a:ext>
            </a:extLst>
          </p:cNvPr>
          <p:cNvSpPr>
            <a:spLocks noGrp="1"/>
          </p:cNvSpPr>
          <p:nvPr>
            <p:ph type="title"/>
          </p:nvPr>
        </p:nvSpPr>
        <p:spPr>
          <a:xfrm>
            <a:off x="457200" y="76200"/>
            <a:ext cx="8229600" cy="1143000"/>
          </a:xfrm>
        </p:spPr>
        <p:txBody>
          <a:bodyPr>
            <a:normAutofit/>
          </a:bodyPr>
          <a:lstStyle/>
          <a:p>
            <a:pPr algn="ctr"/>
            <a:r>
              <a:rPr lang="en-US" dirty="0"/>
              <a:t>Moving Forward</a:t>
            </a:r>
          </a:p>
        </p:txBody>
      </p:sp>
      <p:pic>
        <p:nvPicPr>
          <p:cNvPr id="4" name="Picture 2">
            <a:extLst>
              <a:ext uri="{FF2B5EF4-FFF2-40B4-BE49-F238E27FC236}">
                <a16:creationId xmlns:a16="http://schemas.microsoft.com/office/drawing/2014/main" id="{2008B604-20AD-4F8D-B449-51D40AD131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3357" y="5410200"/>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77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48C684-08B2-40F7-8179-386E775E94B8}"/>
              </a:ext>
            </a:extLst>
          </p:cNvPr>
          <p:cNvSpPr>
            <a:spLocks noGrp="1"/>
          </p:cNvSpPr>
          <p:nvPr>
            <p:ph type="title"/>
          </p:nvPr>
        </p:nvSpPr>
        <p:spPr>
          <a:xfrm>
            <a:off x="533400" y="0"/>
            <a:ext cx="8458200" cy="6318208"/>
          </a:xfrm>
        </p:spPr>
        <p:txBody>
          <a:bodyPr>
            <a:normAutofit/>
          </a:bodyPr>
          <a:lstStyle/>
          <a:p>
            <a:r>
              <a:rPr lang="en-US" sz="2000" u="sng" dirty="0"/>
              <a:t>Contact Information:</a:t>
            </a:r>
            <a:br>
              <a:rPr lang="en-US" sz="2000" u="sng" dirty="0"/>
            </a:br>
            <a:r>
              <a:rPr lang="en-US" sz="2000" u="sng" dirty="0"/>
              <a:t/>
            </a:r>
            <a:br>
              <a:rPr lang="en-US" sz="2000" u="sng" dirty="0"/>
            </a:br>
            <a:r>
              <a:rPr lang="en-US" sz="2000" dirty="0">
                <a:effectLst/>
              </a:rPr>
              <a:t>Robert L. Sip</a:t>
            </a:r>
            <a:br>
              <a:rPr lang="en-US" sz="2000" dirty="0">
                <a:effectLst/>
              </a:rPr>
            </a:br>
            <a:r>
              <a:rPr lang="en-US" sz="2000" dirty="0">
                <a:effectLst/>
              </a:rPr>
              <a:t>Executive Director</a:t>
            </a:r>
            <a:br>
              <a:rPr lang="en-US" sz="2000" dirty="0">
                <a:effectLst/>
              </a:rPr>
            </a:br>
            <a:r>
              <a:rPr lang="en-US" sz="2000" dirty="0">
                <a:effectLst/>
              </a:rPr>
              <a:t>Red River Watershed Management Board</a:t>
            </a:r>
            <a:br>
              <a:rPr lang="en-US" sz="2000" dirty="0">
                <a:effectLst/>
              </a:rPr>
            </a:br>
            <a:r>
              <a:rPr lang="en-US" sz="2000" dirty="0">
                <a:effectLst/>
              </a:rPr>
              <a:t> </a:t>
            </a:r>
            <a:br>
              <a:rPr lang="en-US" sz="2000" dirty="0">
                <a:effectLst/>
              </a:rPr>
            </a:br>
            <a:r>
              <a:rPr lang="en-US" sz="2000" dirty="0">
                <a:effectLst/>
              </a:rPr>
              <a:t>Office Address:</a:t>
            </a:r>
            <a:br>
              <a:rPr lang="en-US" sz="2000" dirty="0">
                <a:effectLst/>
              </a:rPr>
            </a:br>
            <a:r>
              <a:rPr lang="en-US" sz="2000" dirty="0">
                <a:effectLst/>
              </a:rPr>
              <a:t>11 5</a:t>
            </a:r>
            <a:r>
              <a:rPr lang="en-US" sz="2000" baseline="30000" dirty="0">
                <a:effectLst/>
              </a:rPr>
              <a:t>Th</a:t>
            </a:r>
            <a:r>
              <a:rPr lang="en-US" sz="2000" dirty="0">
                <a:effectLst/>
              </a:rPr>
              <a:t> Avenue East, Suite B</a:t>
            </a:r>
            <a:br>
              <a:rPr lang="en-US" sz="2000" dirty="0">
                <a:effectLst/>
              </a:rPr>
            </a:br>
            <a:r>
              <a:rPr lang="en-US" sz="2000" dirty="0">
                <a:effectLst/>
              </a:rPr>
              <a:t>Ada, MN  56510</a:t>
            </a:r>
            <a:br>
              <a:rPr lang="en-US" sz="2000" dirty="0">
                <a:effectLst/>
              </a:rPr>
            </a:br>
            <a:r>
              <a:rPr lang="en-US" sz="2000" dirty="0">
                <a:effectLst/>
              </a:rPr>
              <a:t> </a:t>
            </a:r>
            <a:br>
              <a:rPr lang="en-US" sz="2000" dirty="0">
                <a:effectLst/>
              </a:rPr>
            </a:br>
            <a:r>
              <a:rPr lang="en-US" sz="2000" u="sng" dirty="0">
                <a:solidFill>
                  <a:srgbClr val="0070C0"/>
                </a:solidFill>
                <a:effectLst/>
                <a:hlinkClick r:id="rId2">
                  <a:extLst>
                    <a:ext uri="{A12FA001-AC4F-418D-AE19-62706E023703}">
                      <ahyp:hlinkClr xmlns:ahyp="http://schemas.microsoft.com/office/drawing/2018/hyperlinkcolor" xmlns="" val="tx"/>
                    </a:ext>
                  </a:extLst>
                </a:hlinkClick>
              </a:rPr>
              <a:t>rob.sip@rrwmb.org</a:t>
            </a:r>
            <a:r>
              <a:rPr lang="en-US" sz="2000" dirty="0">
                <a:solidFill>
                  <a:srgbClr val="0070C0"/>
                </a:solidFill>
                <a:effectLst/>
              </a:rPr>
              <a:t/>
            </a:r>
            <a:br>
              <a:rPr lang="en-US" sz="2000" dirty="0">
                <a:solidFill>
                  <a:srgbClr val="0070C0"/>
                </a:solidFill>
                <a:effectLst/>
              </a:rPr>
            </a:br>
            <a:r>
              <a:rPr lang="en-US" sz="2000" u="sng" dirty="0">
                <a:solidFill>
                  <a:srgbClr val="0070C0"/>
                </a:solidFill>
                <a:effectLst/>
                <a:hlinkClick r:id="rId3">
                  <a:extLst>
                    <a:ext uri="{A12FA001-AC4F-418D-AE19-62706E023703}">
                      <ahyp:hlinkClr xmlns:ahyp="http://schemas.microsoft.com/office/drawing/2018/hyperlinkcolor" xmlns="" val="tx"/>
                    </a:ext>
                  </a:extLst>
                </a:hlinkClick>
              </a:rPr>
              <a:t>www.rrwmb.org</a:t>
            </a:r>
            <a:r>
              <a:rPr lang="en-US" sz="2000" dirty="0">
                <a:solidFill>
                  <a:srgbClr val="0070C0"/>
                </a:solidFill>
                <a:effectLst/>
              </a:rPr>
              <a:t/>
            </a:r>
            <a:br>
              <a:rPr lang="en-US" sz="2000" dirty="0">
                <a:solidFill>
                  <a:srgbClr val="0070C0"/>
                </a:solidFill>
                <a:effectLst/>
              </a:rPr>
            </a:br>
            <a:r>
              <a:rPr lang="en-US" sz="2000" u="sng" dirty="0">
                <a:solidFill>
                  <a:srgbClr val="0070C0"/>
                </a:solidFill>
                <a:effectLst/>
                <a:hlinkClick r:id="rId4">
                  <a:extLst>
                    <a:ext uri="{A12FA001-AC4F-418D-AE19-62706E023703}">
                      <ahyp:hlinkClr xmlns:ahyp="http://schemas.microsoft.com/office/drawing/2018/hyperlinkcolor" xmlns="" val="tx"/>
                    </a:ext>
                  </a:extLst>
                </a:hlinkClick>
              </a:rPr>
              <a:t>https://www.facebook.com/RedRiverWatershedManagementBoard</a:t>
            </a:r>
            <a:r>
              <a:rPr lang="en-US" sz="2000" dirty="0">
                <a:effectLst/>
              </a:rPr>
              <a:t/>
            </a:r>
            <a:br>
              <a:rPr lang="en-US" sz="2000" dirty="0">
                <a:effectLst/>
              </a:rPr>
            </a:br>
            <a:r>
              <a:rPr lang="en-US" sz="2000" dirty="0">
                <a:effectLst/>
              </a:rPr>
              <a:t>218-474-1084 (Cell)</a:t>
            </a:r>
            <a:br>
              <a:rPr lang="en-US" sz="2000" dirty="0">
                <a:effectLst/>
              </a:rPr>
            </a:br>
            <a:r>
              <a:rPr lang="en-US" sz="2000" dirty="0">
                <a:effectLst/>
              </a:rPr>
              <a:t>218-784-9501 (Office)</a:t>
            </a:r>
            <a:br>
              <a:rPr lang="en-US" sz="2000" dirty="0">
                <a:effectLst/>
              </a:rPr>
            </a:br>
            <a:r>
              <a:rPr lang="en-US" sz="2000" dirty="0">
                <a:effectLst/>
              </a:rPr>
              <a:t>218-784-9502 (Fax)</a:t>
            </a:r>
            <a:endParaRPr lang="en-US" dirty="0"/>
          </a:p>
        </p:txBody>
      </p:sp>
      <p:pic>
        <p:nvPicPr>
          <p:cNvPr id="5" name="Picture 2">
            <a:extLst>
              <a:ext uri="{FF2B5EF4-FFF2-40B4-BE49-F238E27FC236}">
                <a16:creationId xmlns:a16="http://schemas.microsoft.com/office/drawing/2014/main" id="{8E0A779A-898B-4B0C-9657-FFBEFF7FEA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5486400"/>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3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55FCB-5B91-4C91-88BB-50DCE28E577C}"/>
              </a:ext>
            </a:extLst>
          </p:cNvPr>
          <p:cNvSpPr>
            <a:spLocks noGrp="1"/>
          </p:cNvSpPr>
          <p:nvPr>
            <p:ph type="title"/>
          </p:nvPr>
        </p:nvSpPr>
        <p:spPr>
          <a:xfrm>
            <a:off x="152400" y="94281"/>
            <a:ext cx="8763000" cy="1143000"/>
          </a:xfrm>
        </p:spPr>
        <p:txBody>
          <a:bodyPr>
            <a:normAutofit fontScale="90000"/>
          </a:bodyPr>
          <a:lstStyle/>
          <a:p>
            <a:pPr algn="ctr"/>
            <a:r>
              <a:rPr lang="en-US" dirty="0"/>
              <a:t>Principal and Supporting Objectives</a:t>
            </a:r>
          </a:p>
        </p:txBody>
      </p:sp>
      <p:graphicFrame>
        <p:nvGraphicFramePr>
          <p:cNvPr id="6" name="Content Placeholder 5">
            <a:extLst>
              <a:ext uri="{FF2B5EF4-FFF2-40B4-BE49-F238E27FC236}">
                <a16:creationId xmlns:a16="http://schemas.microsoft.com/office/drawing/2014/main" id="{D72BC67B-2BB1-4DEA-AF7B-4027BF3BFDE7}"/>
              </a:ext>
            </a:extLst>
          </p:cNvPr>
          <p:cNvGraphicFramePr>
            <a:graphicFrameLocks noGrp="1"/>
          </p:cNvGraphicFramePr>
          <p:nvPr>
            <p:ph idx="1"/>
          </p:nvPr>
        </p:nvGraphicFramePr>
        <p:xfrm>
          <a:off x="457200" y="1066800"/>
          <a:ext cx="8229600" cy="478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3E762AF8-25B6-4B1F-B696-FB684F4869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5486400"/>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5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BC6C1B4-C45E-46DD-B72A-6F5D870FA608}"/>
              </a:ext>
            </a:extLst>
          </p:cNvPr>
          <p:cNvGraphicFramePr>
            <a:graphicFrameLocks noGrp="1"/>
          </p:cNvGraphicFramePr>
          <p:nvPr>
            <p:ph idx="1"/>
            <p:extLst>
              <p:ext uri="{D42A27DB-BD31-4B8C-83A1-F6EECF244321}">
                <p14:modId xmlns:p14="http://schemas.microsoft.com/office/powerpoint/2010/main" val="3029421462"/>
              </p:ext>
            </p:extLst>
          </p:nvPr>
        </p:nvGraphicFramePr>
        <p:xfrm>
          <a:off x="6073699" y="533408"/>
          <a:ext cx="2771775" cy="6324592"/>
        </p:xfrm>
        <a:graphic>
          <a:graphicData uri="http://schemas.openxmlformats.org/drawingml/2006/table">
            <a:tbl>
              <a:tblPr>
                <a:tableStyleId>{5C22544A-7EE6-4342-B048-85BDC9FD1C3A}</a:tableStyleId>
              </a:tblPr>
              <a:tblGrid>
                <a:gridCol w="1821452">
                  <a:extLst>
                    <a:ext uri="{9D8B030D-6E8A-4147-A177-3AD203B41FA5}">
                      <a16:colId xmlns:a16="http://schemas.microsoft.com/office/drawing/2014/main" val="3282856771"/>
                    </a:ext>
                  </a:extLst>
                </a:gridCol>
                <a:gridCol w="950323">
                  <a:extLst>
                    <a:ext uri="{9D8B030D-6E8A-4147-A177-3AD203B41FA5}">
                      <a16:colId xmlns:a16="http://schemas.microsoft.com/office/drawing/2014/main" val="702405395"/>
                    </a:ext>
                  </a:extLst>
                </a:gridCol>
              </a:tblGrid>
              <a:tr h="298242">
                <a:tc gridSpan="2">
                  <a:txBody>
                    <a:bodyPr/>
                    <a:lstStyle/>
                    <a:p>
                      <a:pPr algn="l" fontAlgn="b"/>
                      <a:r>
                        <a:rPr lang="en-US" sz="1600" u="none" strike="noStrike" dirty="0">
                          <a:effectLst/>
                        </a:rPr>
                        <a:t>Becker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183461759"/>
                  </a:ext>
                </a:extLst>
              </a:tr>
              <a:tr h="298242">
                <a:tc gridSpan="2">
                  <a:txBody>
                    <a:bodyPr/>
                    <a:lstStyle/>
                    <a:p>
                      <a:pPr algn="l" fontAlgn="b"/>
                      <a:r>
                        <a:rPr lang="en-US" sz="1600" u="none" strike="noStrike" dirty="0">
                          <a:effectLst/>
                        </a:rPr>
                        <a:t>Beltrami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824869257"/>
                  </a:ext>
                </a:extLst>
              </a:tr>
              <a:tr h="298242">
                <a:tc gridSpan="2">
                  <a:txBody>
                    <a:bodyPr/>
                    <a:lstStyle/>
                    <a:p>
                      <a:pPr algn="l" fontAlgn="b"/>
                      <a:r>
                        <a:rPr lang="en-US" sz="1600" u="none" strike="noStrike" dirty="0">
                          <a:effectLst/>
                        </a:rPr>
                        <a:t>Big Stone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796112083"/>
                  </a:ext>
                </a:extLst>
              </a:tr>
              <a:tr h="298242">
                <a:tc gridSpan="2">
                  <a:txBody>
                    <a:bodyPr/>
                    <a:lstStyle/>
                    <a:p>
                      <a:pPr algn="l" fontAlgn="b"/>
                      <a:r>
                        <a:rPr lang="en-US" sz="1600" u="none" strike="noStrike" dirty="0">
                          <a:effectLst/>
                        </a:rPr>
                        <a:t>Clay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809003120"/>
                  </a:ext>
                </a:extLst>
              </a:tr>
              <a:tr h="298242">
                <a:tc gridSpan="2">
                  <a:txBody>
                    <a:bodyPr/>
                    <a:lstStyle/>
                    <a:p>
                      <a:pPr algn="l" fontAlgn="b"/>
                      <a:r>
                        <a:rPr lang="en-US" sz="1600" u="none" strike="noStrike" dirty="0">
                          <a:effectLst/>
                        </a:rPr>
                        <a:t>Clearwater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653918567"/>
                  </a:ext>
                </a:extLst>
              </a:tr>
              <a:tr h="298242">
                <a:tc gridSpan="2">
                  <a:txBody>
                    <a:bodyPr/>
                    <a:lstStyle/>
                    <a:p>
                      <a:pPr algn="l" fontAlgn="b"/>
                      <a:r>
                        <a:rPr lang="en-US" sz="1600" u="none" strike="noStrike" dirty="0">
                          <a:effectLst/>
                        </a:rPr>
                        <a:t>Grant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923156821"/>
                  </a:ext>
                </a:extLst>
              </a:tr>
              <a:tr h="298242">
                <a:tc gridSpan="2">
                  <a:txBody>
                    <a:bodyPr/>
                    <a:lstStyle/>
                    <a:p>
                      <a:pPr algn="l" fontAlgn="b"/>
                      <a:r>
                        <a:rPr lang="en-US" sz="1600" u="none" strike="noStrike" dirty="0">
                          <a:effectLst/>
                        </a:rPr>
                        <a:t>Itasca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4048384997"/>
                  </a:ext>
                </a:extLst>
              </a:tr>
              <a:tr h="298242">
                <a:tc gridSpan="2">
                  <a:txBody>
                    <a:bodyPr/>
                    <a:lstStyle/>
                    <a:p>
                      <a:pPr algn="l" fontAlgn="b"/>
                      <a:r>
                        <a:rPr lang="en-US" sz="1600" u="none" strike="noStrike" dirty="0">
                          <a:effectLst/>
                        </a:rPr>
                        <a:t>Kittson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432255331"/>
                  </a:ext>
                </a:extLst>
              </a:tr>
              <a:tr h="298242">
                <a:tc gridSpan="2">
                  <a:txBody>
                    <a:bodyPr/>
                    <a:lstStyle/>
                    <a:p>
                      <a:pPr algn="l" fontAlgn="b"/>
                      <a:r>
                        <a:rPr lang="en-US" sz="1600" u="none" strike="noStrike" dirty="0">
                          <a:effectLst/>
                        </a:rPr>
                        <a:t>Koochiching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699184244"/>
                  </a:ext>
                </a:extLst>
              </a:tr>
              <a:tr h="266367">
                <a:tc gridSpan="2">
                  <a:txBody>
                    <a:bodyPr/>
                    <a:lstStyle/>
                    <a:p>
                      <a:pPr algn="l" fontAlgn="b"/>
                      <a:r>
                        <a:rPr lang="en-US" sz="1600" u="none" strike="noStrike" dirty="0">
                          <a:effectLst/>
                        </a:rPr>
                        <a:t>Lake of the Woods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630454627"/>
                  </a:ext>
                </a:extLst>
              </a:tr>
              <a:tr h="298242">
                <a:tc gridSpan="2">
                  <a:txBody>
                    <a:bodyPr/>
                    <a:lstStyle/>
                    <a:p>
                      <a:pPr algn="l" fontAlgn="b"/>
                      <a:r>
                        <a:rPr lang="en-US" sz="1600" u="none" strike="noStrike" dirty="0">
                          <a:effectLst/>
                        </a:rPr>
                        <a:t>Mahnomen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900075480"/>
                  </a:ext>
                </a:extLst>
              </a:tr>
              <a:tr h="298242">
                <a:tc gridSpan="2">
                  <a:txBody>
                    <a:bodyPr/>
                    <a:lstStyle/>
                    <a:p>
                      <a:pPr algn="l" fontAlgn="b"/>
                      <a:r>
                        <a:rPr lang="en-US" sz="1600" u="none" strike="noStrike" dirty="0">
                          <a:effectLst/>
                        </a:rPr>
                        <a:t>Marshall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909286331"/>
                  </a:ext>
                </a:extLst>
              </a:tr>
              <a:tr h="298242">
                <a:tc gridSpan="2">
                  <a:txBody>
                    <a:bodyPr/>
                    <a:lstStyle/>
                    <a:p>
                      <a:pPr algn="l" fontAlgn="b"/>
                      <a:r>
                        <a:rPr lang="en-US" sz="1600" u="none" strike="noStrike" dirty="0">
                          <a:effectLst/>
                        </a:rPr>
                        <a:t>Norman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791928902"/>
                  </a:ext>
                </a:extLst>
              </a:tr>
              <a:tr h="298242">
                <a:tc gridSpan="2">
                  <a:txBody>
                    <a:bodyPr/>
                    <a:lstStyle/>
                    <a:p>
                      <a:pPr algn="l" fontAlgn="b"/>
                      <a:r>
                        <a:rPr lang="en-US" sz="1600" u="none" strike="noStrike" dirty="0">
                          <a:effectLst/>
                        </a:rPr>
                        <a:t>Otter Tail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279571274"/>
                  </a:ext>
                </a:extLst>
              </a:tr>
              <a:tr h="298242">
                <a:tc gridSpan="2">
                  <a:txBody>
                    <a:bodyPr/>
                    <a:lstStyle/>
                    <a:p>
                      <a:pPr algn="l" fontAlgn="b"/>
                      <a:r>
                        <a:rPr lang="en-US" sz="1600" u="none" strike="noStrike" dirty="0">
                          <a:effectLst/>
                        </a:rPr>
                        <a:t>Pennington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296440333"/>
                  </a:ext>
                </a:extLst>
              </a:tr>
              <a:tr h="298242">
                <a:tc gridSpan="2">
                  <a:txBody>
                    <a:bodyPr/>
                    <a:lstStyle/>
                    <a:p>
                      <a:pPr algn="l" fontAlgn="b"/>
                      <a:r>
                        <a:rPr lang="en-US" sz="1600" u="none" strike="noStrike" dirty="0">
                          <a:effectLst/>
                        </a:rPr>
                        <a:t>Polk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169071750"/>
                  </a:ext>
                </a:extLst>
              </a:tr>
              <a:tr h="39162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Red Lake County</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1233763"/>
                  </a:ext>
                </a:extLst>
              </a:tr>
              <a:tr h="298242">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Roseau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593871305"/>
                  </a:ext>
                </a:extLst>
              </a:tr>
              <a:tr h="298242">
                <a:tc gridSpan="2">
                  <a:txBody>
                    <a:bodyPr/>
                    <a:lstStyle/>
                    <a:p>
                      <a:pPr algn="l" fontAlgn="b"/>
                      <a:r>
                        <a:rPr lang="en-US" sz="1600" u="none" strike="noStrike" dirty="0">
                          <a:effectLst/>
                        </a:rPr>
                        <a:t>Stevens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2640441048"/>
                  </a:ext>
                </a:extLst>
              </a:tr>
              <a:tr h="298242">
                <a:tc gridSpan="2">
                  <a:txBody>
                    <a:bodyPr/>
                    <a:lstStyle/>
                    <a:p>
                      <a:pPr algn="l" fontAlgn="b"/>
                      <a:r>
                        <a:rPr lang="en-US" sz="1600" u="none" strike="noStrike" dirty="0">
                          <a:effectLst/>
                        </a:rPr>
                        <a:t>Traverse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4136348508"/>
                  </a:ext>
                </a:extLst>
              </a:tr>
              <a:tr h="298242">
                <a:tc gridSpan="2">
                  <a:txBody>
                    <a:bodyPr/>
                    <a:lstStyle/>
                    <a:p>
                      <a:pPr algn="l" fontAlgn="b"/>
                      <a:r>
                        <a:rPr lang="en-US" sz="1600" u="none" strike="noStrike" dirty="0">
                          <a:effectLst/>
                        </a:rPr>
                        <a:t>Wilkin County</a:t>
                      </a:r>
                      <a:endParaRPr lang="en-US" sz="16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3442168074"/>
                  </a:ext>
                </a:extLst>
              </a:tr>
            </a:tbl>
          </a:graphicData>
        </a:graphic>
      </p:graphicFrame>
      <p:pic>
        <p:nvPicPr>
          <p:cNvPr id="2" name="Picture 1">
            <a:extLst>
              <a:ext uri="{FF2B5EF4-FFF2-40B4-BE49-F238E27FC236}">
                <a16:creationId xmlns:a16="http://schemas.microsoft.com/office/drawing/2014/main" id="{ECD45761-1B4C-46A8-9B2D-77EB2E505B24}"/>
              </a:ext>
            </a:extLst>
          </p:cNvPr>
          <p:cNvPicPr>
            <a:picLocks noChangeAspect="1"/>
          </p:cNvPicPr>
          <p:nvPr/>
        </p:nvPicPr>
        <p:blipFill>
          <a:blip r:embed="rId3"/>
          <a:stretch>
            <a:fillRect/>
          </a:stretch>
        </p:blipFill>
        <p:spPr>
          <a:xfrm>
            <a:off x="-46335" y="0"/>
            <a:ext cx="5837535" cy="6904458"/>
          </a:xfrm>
          <a:prstGeom prst="rect">
            <a:avLst/>
          </a:prstGeom>
        </p:spPr>
      </p:pic>
      <p:pic>
        <p:nvPicPr>
          <p:cNvPr id="5" name="Picture 2">
            <a:extLst>
              <a:ext uri="{FF2B5EF4-FFF2-40B4-BE49-F238E27FC236}">
                <a16:creationId xmlns:a16="http://schemas.microsoft.com/office/drawing/2014/main" id="{5E9DAF4F-A843-418E-866F-29E6FFB4AA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0032" y="6041796"/>
            <a:ext cx="622149" cy="63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3B0D1C-DE83-4849-AC16-8680C4B4FA10}"/>
              </a:ext>
            </a:extLst>
          </p:cNvPr>
          <p:cNvSpPr txBox="1"/>
          <p:nvPr/>
        </p:nvSpPr>
        <p:spPr>
          <a:xfrm>
            <a:off x="5867400" y="-36731"/>
            <a:ext cx="3124200" cy="646331"/>
          </a:xfrm>
          <a:prstGeom prst="rect">
            <a:avLst/>
          </a:prstGeom>
          <a:noFill/>
        </p:spPr>
        <p:txBody>
          <a:bodyPr wrap="square" rtlCol="0">
            <a:spAutoFit/>
          </a:bodyPr>
          <a:lstStyle/>
          <a:p>
            <a:pPr algn="ctr"/>
            <a:r>
              <a:rPr lang="en-US" dirty="0"/>
              <a:t>Counties Partially or </a:t>
            </a:r>
          </a:p>
          <a:p>
            <a:pPr algn="ctr"/>
            <a:r>
              <a:rPr lang="en-US" dirty="0"/>
              <a:t>Fully Within the RRWMB</a:t>
            </a:r>
          </a:p>
        </p:txBody>
      </p:sp>
    </p:spTree>
    <p:extLst>
      <p:ext uri="{BB962C8B-B14F-4D97-AF65-F5344CB8AC3E}">
        <p14:creationId xmlns:p14="http://schemas.microsoft.com/office/powerpoint/2010/main" val="3440531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1F072-12D7-4E9B-88BA-602FEA7A7005}"/>
              </a:ext>
            </a:extLst>
          </p:cNvPr>
          <p:cNvPicPr>
            <a:picLocks noChangeAspect="1"/>
          </p:cNvPicPr>
          <p:nvPr/>
        </p:nvPicPr>
        <p:blipFill>
          <a:blip r:embed="rId2"/>
          <a:stretch>
            <a:fillRect/>
          </a:stretch>
        </p:blipFill>
        <p:spPr>
          <a:xfrm>
            <a:off x="0" y="1393233"/>
            <a:ext cx="9143999" cy="5464767"/>
          </a:xfrm>
          <a:prstGeom prst="rect">
            <a:avLst/>
          </a:prstGeom>
        </p:spPr>
      </p:pic>
      <p:sp>
        <p:nvSpPr>
          <p:cNvPr id="5" name="Title 2">
            <a:extLst>
              <a:ext uri="{FF2B5EF4-FFF2-40B4-BE49-F238E27FC236}">
                <a16:creationId xmlns:a16="http://schemas.microsoft.com/office/drawing/2014/main" id="{1637F01C-4A04-44BE-B605-6EFEC3EF80C2}"/>
              </a:ext>
            </a:extLst>
          </p:cNvPr>
          <p:cNvSpPr>
            <a:spLocks noGrp="1"/>
          </p:cNvSpPr>
          <p:nvPr>
            <p:ph type="title"/>
          </p:nvPr>
        </p:nvSpPr>
        <p:spPr>
          <a:xfrm>
            <a:off x="457200" y="274638"/>
            <a:ext cx="8229600" cy="1143000"/>
          </a:xfrm>
        </p:spPr>
        <p:txBody>
          <a:bodyPr>
            <a:normAutofit fontScale="90000"/>
          </a:bodyPr>
          <a:lstStyle/>
          <a:p>
            <a:pPr algn="ctr"/>
            <a:r>
              <a:rPr lang="en-US" dirty="0"/>
              <a:t>2020</a:t>
            </a:r>
            <a:br>
              <a:rPr lang="en-US" dirty="0"/>
            </a:br>
            <a:r>
              <a:rPr lang="en-US" dirty="0"/>
              <a:t>Budgetary Information</a:t>
            </a:r>
          </a:p>
        </p:txBody>
      </p:sp>
      <p:pic>
        <p:nvPicPr>
          <p:cNvPr id="6" name="Picture 2">
            <a:extLst>
              <a:ext uri="{FF2B5EF4-FFF2-40B4-BE49-F238E27FC236}">
                <a16:creationId xmlns:a16="http://schemas.microsoft.com/office/drawing/2014/main" id="{B76A0E47-E77F-4825-93BD-3ACBC70856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76200"/>
            <a:ext cx="1191257" cy="12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549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BFEE-E21E-4FB6-BDFB-9AEE7610539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7535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71979A-5544-468D-8BAC-6639961FA44D}"/>
              </a:ext>
            </a:extLst>
          </p:cNvPr>
          <p:cNvGraphicFramePr>
            <a:graphicFrameLocks noGrp="1"/>
          </p:cNvGraphicFramePr>
          <p:nvPr>
            <p:ph idx="1"/>
            <p:extLst>
              <p:ext uri="{D42A27DB-BD31-4B8C-83A1-F6EECF244321}">
                <p14:modId xmlns:p14="http://schemas.microsoft.com/office/powerpoint/2010/main" val="2461891583"/>
              </p:ext>
            </p:extLst>
          </p:nvPr>
        </p:nvGraphicFramePr>
        <p:xfrm>
          <a:off x="0" y="1828800"/>
          <a:ext cx="9144000" cy="5027970"/>
        </p:xfrm>
        <a:graphic>
          <a:graphicData uri="http://schemas.openxmlformats.org/drawingml/2006/table">
            <a:tbl>
              <a:tblPr>
                <a:tableStyleId>{5C22544A-7EE6-4342-B048-85BDC9FD1C3A}</a:tableStyleId>
              </a:tblPr>
              <a:tblGrid>
                <a:gridCol w="4518212">
                  <a:extLst>
                    <a:ext uri="{9D8B030D-6E8A-4147-A177-3AD203B41FA5}">
                      <a16:colId xmlns:a16="http://schemas.microsoft.com/office/drawing/2014/main" val="1767083906"/>
                    </a:ext>
                  </a:extLst>
                </a:gridCol>
                <a:gridCol w="4625788">
                  <a:extLst>
                    <a:ext uri="{9D8B030D-6E8A-4147-A177-3AD203B41FA5}">
                      <a16:colId xmlns:a16="http://schemas.microsoft.com/office/drawing/2014/main" val="4180683069"/>
                    </a:ext>
                  </a:extLst>
                </a:gridCol>
              </a:tblGrid>
              <a:tr h="1321543">
                <a:tc>
                  <a:txBody>
                    <a:bodyPr/>
                    <a:lstStyle/>
                    <a:p>
                      <a:pPr marL="0" marR="0">
                        <a:spcBef>
                          <a:spcPts val="0"/>
                        </a:spcBef>
                        <a:spcAft>
                          <a:spcPts val="0"/>
                        </a:spcAft>
                      </a:pPr>
                      <a:r>
                        <a:rPr lang="en-US" sz="1800" kern="0" dirty="0">
                          <a:effectLst/>
                        </a:rPr>
                        <a:t>$125,000</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0" dirty="0">
                          <a:effectLst/>
                        </a:rPr>
                        <a:t>International Water Institute River Watch Program</a:t>
                      </a:r>
                      <a:endParaRPr lang="en-US" sz="1800" kern="1400" dirty="0">
                        <a:effectLst/>
                      </a:endParaRPr>
                    </a:p>
                    <a:p>
                      <a:pPr marL="0" marR="0">
                        <a:spcBef>
                          <a:spcPts val="0"/>
                        </a:spcBef>
                        <a:spcAft>
                          <a:spcPts val="0"/>
                        </a:spcAft>
                      </a:pPr>
                      <a:r>
                        <a:rPr lang="en-US" sz="1800" kern="0" dirty="0">
                          <a:effectLst/>
                        </a:rPr>
                        <a:t> </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82500129"/>
                  </a:ext>
                </a:extLst>
              </a:tr>
              <a:tr h="794452">
                <a:tc>
                  <a:txBody>
                    <a:bodyPr/>
                    <a:lstStyle/>
                    <a:p>
                      <a:pPr marL="0" marR="0">
                        <a:spcBef>
                          <a:spcPts val="0"/>
                        </a:spcBef>
                        <a:spcAft>
                          <a:spcPts val="0"/>
                        </a:spcAft>
                      </a:pPr>
                      <a:r>
                        <a:rPr lang="en-US" sz="1800" kern="0" dirty="0">
                          <a:effectLst/>
                        </a:rPr>
                        <a:t>$32,000</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0" dirty="0">
                          <a:effectLst/>
                        </a:rPr>
                        <a:t>Red River Retention Authority</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63117440"/>
                  </a:ext>
                </a:extLst>
              </a:tr>
              <a:tr h="1191679">
                <a:tc>
                  <a:txBody>
                    <a:bodyPr/>
                    <a:lstStyle/>
                    <a:p>
                      <a:pPr marL="0" marR="0">
                        <a:spcBef>
                          <a:spcPts val="0"/>
                        </a:spcBef>
                        <a:spcAft>
                          <a:spcPts val="0"/>
                        </a:spcAft>
                      </a:pPr>
                      <a:r>
                        <a:rPr lang="en-US" sz="1800" kern="0" dirty="0">
                          <a:effectLst/>
                        </a:rPr>
                        <a:t> </a:t>
                      </a:r>
                      <a:endParaRPr lang="en-US" sz="1800" kern="1400" dirty="0">
                        <a:effectLst/>
                      </a:endParaRPr>
                    </a:p>
                    <a:p>
                      <a:pPr marL="0" marR="0">
                        <a:spcBef>
                          <a:spcPts val="0"/>
                        </a:spcBef>
                        <a:spcAft>
                          <a:spcPts val="0"/>
                        </a:spcAft>
                      </a:pPr>
                      <a:r>
                        <a:rPr lang="en-US" sz="1800" kern="0" dirty="0">
                          <a:effectLst/>
                        </a:rPr>
                        <a:t>$85,000</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0" dirty="0">
                          <a:effectLst/>
                        </a:rPr>
                        <a:t> </a:t>
                      </a:r>
                      <a:endParaRPr lang="en-US" sz="1800" kern="1400" dirty="0">
                        <a:effectLst/>
                      </a:endParaRPr>
                    </a:p>
                    <a:p>
                      <a:pPr marL="0" marR="0">
                        <a:spcBef>
                          <a:spcPts val="0"/>
                        </a:spcBef>
                        <a:spcAft>
                          <a:spcPts val="0"/>
                        </a:spcAft>
                      </a:pPr>
                      <a:r>
                        <a:rPr lang="en-US" sz="1800" kern="0" dirty="0">
                          <a:effectLst/>
                        </a:rPr>
                        <a:t>Red River Basin Commission</a:t>
                      </a:r>
                      <a:endParaRPr lang="en-US" sz="1800" kern="1400" dirty="0">
                        <a:effectLst/>
                      </a:endParaRPr>
                    </a:p>
                    <a:p>
                      <a:pPr marL="0" marR="0">
                        <a:spcBef>
                          <a:spcPts val="0"/>
                        </a:spcBef>
                        <a:spcAft>
                          <a:spcPts val="0"/>
                        </a:spcAft>
                      </a:pPr>
                      <a:r>
                        <a:rPr lang="en-US" sz="1800" kern="0" dirty="0">
                          <a:effectLst/>
                        </a:rPr>
                        <a:t> </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8715290"/>
                  </a:ext>
                </a:extLst>
              </a:tr>
              <a:tr h="1191679">
                <a:tc>
                  <a:txBody>
                    <a:bodyPr/>
                    <a:lstStyle/>
                    <a:p>
                      <a:pPr marL="0" marR="0">
                        <a:spcBef>
                          <a:spcPts val="0"/>
                        </a:spcBef>
                        <a:spcAft>
                          <a:spcPts val="0"/>
                        </a:spcAft>
                      </a:pPr>
                      <a:r>
                        <a:rPr lang="en-US" sz="1800" kern="0" dirty="0">
                          <a:effectLst/>
                        </a:rPr>
                        <a:t>$118,535</a:t>
                      </a: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0" dirty="0">
                          <a:effectLst/>
                        </a:rPr>
                        <a:t>USGS Stream Flow Monitoring    </a:t>
                      </a:r>
                    </a:p>
                    <a:p>
                      <a:pPr marL="0" marR="0">
                        <a:spcBef>
                          <a:spcPts val="0"/>
                        </a:spcBef>
                        <a:spcAft>
                          <a:spcPts val="0"/>
                        </a:spcAft>
                      </a:pPr>
                      <a:endParaRPr lang="en-US" sz="1800"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30645113"/>
                  </a:ext>
                </a:extLst>
              </a:tr>
              <a:tr h="528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rPr>
                        <a:t>$360,535</a:t>
                      </a:r>
                      <a:endParaRPr lang="en-US" sz="1800" b="1"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rPr>
                        <a:t>Total:</a:t>
                      </a:r>
                      <a:endParaRPr lang="en-US" sz="1800" b="1" kern="1400" dirty="0">
                        <a:solidFill>
                          <a:srgbClr val="21212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2773971"/>
                  </a:ext>
                </a:extLst>
              </a:tr>
            </a:tbl>
          </a:graphicData>
        </a:graphic>
      </p:graphicFrame>
      <p:sp>
        <p:nvSpPr>
          <p:cNvPr id="3" name="Title 2">
            <a:extLst>
              <a:ext uri="{FF2B5EF4-FFF2-40B4-BE49-F238E27FC236}">
                <a16:creationId xmlns:a16="http://schemas.microsoft.com/office/drawing/2014/main" id="{B322A1B1-B2D8-485B-91AC-6FFD1EC3620D}"/>
              </a:ext>
            </a:extLst>
          </p:cNvPr>
          <p:cNvSpPr>
            <a:spLocks noGrp="1"/>
          </p:cNvSpPr>
          <p:nvPr>
            <p:ph type="title"/>
          </p:nvPr>
        </p:nvSpPr>
        <p:spPr/>
        <p:txBody>
          <a:bodyPr>
            <a:normAutofit fontScale="90000"/>
          </a:bodyPr>
          <a:lstStyle/>
          <a:p>
            <a:pPr algn="ctr"/>
            <a:r>
              <a:rPr lang="en-US" altLang="en-US" sz="4400" b="0" dirty="0">
                <a:solidFill>
                  <a:srgbClr val="002060"/>
                </a:solidFill>
                <a:effectLst/>
                <a:ea typeface="Times New Roman" panose="02020603050405020304" pitchFamily="18" charset="0"/>
                <a:cs typeface="Arial" panose="020B0604020202020204" pitchFamily="34" charset="0"/>
              </a:rPr>
              <a:t>Annual Programs Funded by the RRWMB (2019 Information)</a:t>
            </a:r>
            <a:endParaRPr lang="en-US" b="0" dirty="0">
              <a:effectLst/>
            </a:endParaRPr>
          </a:p>
        </p:txBody>
      </p:sp>
      <p:pic>
        <p:nvPicPr>
          <p:cNvPr id="5" name="Picture 2">
            <a:extLst>
              <a:ext uri="{FF2B5EF4-FFF2-40B4-BE49-F238E27FC236}">
                <a16:creationId xmlns:a16="http://schemas.microsoft.com/office/drawing/2014/main" id="{3226B7FC-7936-48FD-9474-37AB72F11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111" y="5638800"/>
            <a:ext cx="11226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092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3FD7A-7881-48A6-A5C0-3EAF24CF5B53}"/>
              </a:ext>
            </a:extLst>
          </p:cNvPr>
          <p:cNvPicPr>
            <a:picLocks noChangeAspect="1"/>
          </p:cNvPicPr>
          <p:nvPr/>
        </p:nvPicPr>
        <p:blipFill>
          <a:blip r:embed="rId2"/>
          <a:stretch>
            <a:fillRect/>
          </a:stretch>
        </p:blipFill>
        <p:spPr>
          <a:xfrm>
            <a:off x="0" y="14140"/>
            <a:ext cx="7772400" cy="6843860"/>
          </a:xfrm>
          <a:prstGeom prst="rect">
            <a:avLst/>
          </a:prstGeom>
          <a:ln w="12700">
            <a:solidFill>
              <a:schemeClr val="tx1"/>
            </a:solidFill>
          </a:ln>
        </p:spPr>
      </p:pic>
      <p:sp>
        <p:nvSpPr>
          <p:cNvPr id="5" name="TextBox 4">
            <a:extLst>
              <a:ext uri="{FF2B5EF4-FFF2-40B4-BE49-F238E27FC236}">
                <a16:creationId xmlns:a16="http://schemas.microsoft.com/office/drawing/2014/main" id="{9F2F2CDF-FE61-47C4-9C8F-F776E78A8211}"/>
              </a:ext>
            </a:extLst>
          </p:cNvPr>
          <p:cNvSpPr txBox="1"/>
          <p:nvPr/>
        </p:nvSpPr>
        <p:spPr>
          <a:xfrm>
            <a:off x="76200" y="228600"/>
            <a:ext cx="2743200" cy="646331"/>
          </a:xfrm>
          <a:prstGeom prst="rect">
            <a:avLst/>
          </a:prstGeom>
          <a:noFill/>
        </p:spPr>
        <p:txBody>
          <a:bodyPr wrap="square" rtlCol="0">
            <a:spAutoFit/>
          </a:bodyPr>
          <a:lstStyle/>
          <a:p>
            <a:r>
              <a:rPr lang="en-US" dirty="0"/>
              <a:t>Current RRWMB Funding Commitments</a:t>
            </a:r>
          </a:p>
        </p:txBody>
      </p:sp>
      <p:pic>
        <p:nvPicPr>
          <p:cNvPr id="6" name="Picture 2">
            <a:extLst>
              <a:ext uri="{FF2B5EF4-FFF2-40B4-BE49-F238E27FC236}">
                <a16:creationId xmlns:a16="http://schemas.microsoft.com/office/drawing/2014/main" id="{036A575C-3C72-452A-B34E-B11AAED3E5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468" y="5638800"/>
            <a:ext cx="85293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0407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5932</TotalTime>
  <Words>952</Words>
  <Application>Microsoft Office PowerPoint</Application>
  <PresentationFormat>On-screen Show (4:3)</PresentationFormat>
  <Paragraphs>203</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Lucida Sans Unicode</vt:lpstr>
      <vt:lpstr>Times New Roman</vt:lpstr>
      <vt:lpstr>Verdana</vt:lpstr>
      <vt:lpstr>Wingdings 2</vt:lpstr>
      <vt:lpstr>Wingdings 3</vt:lpstr>
      <vt:lpstr>Concourse</vt:lpstr>
      <vt:lpstr>Red River Watershed Management Board Flood Damage Reduction Efforts and Activities</vt:lpstr>
      <vt:lpstr>Discussion Items</vt:lpstr>
      <vt:lpstr>RRWMB Overview</vt:lpstr>
      <vt:lpstr>Principal and Supporting Objectives</vt:lpstr>
      <vt:lpstr>PowerPoint Presentation</vt:lpstr>
      <vt:lpstr>2020 Budgetary Information</vt:lpstr>
      <vt:lpstr>PowerPoint Presentation</vt:lpstr>
      <vt:lpstr>Annual Programs Funded by the RRWMB (2019 Information)</vt:lpstr>
      <vt:lpstr>PowerPoint Presentation</vt:lpstr>
      <vt:lpstr>State Share Request</vt:lpstr>
      <vt:lpstr>Projected Funding (Non-state): FY 2020 to FY 2024</vt:lpstr>
      <vt:lpstr>Current Statewide Funding Needs</vt:lpstr>
      <vt:lpstr>Potential Allocation of 2020 Flood Hazard Mitigation Grant Funding and 2018 Grants Awarded</vt:lpstr>
      <vt:lpstr>Data From MN DNR – August 2019</vt:lpstr>
      <vt:lpstr>August 1, 2019</vt:lpstr>
      <vt:lpstr>PowerPoint Presentation</vt:lpstr>
      <vt:lpstr>Red River Basin Funding Process</vt:lpstr>
      <vt:lpstr>Investments Made in the Red River Basin</vt:lpstr>
      <vt:lpstr>PowerPoint Presentation</vt:lpstr>
      <vt:lpstr>Benefits of State Investments in the Red River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Issues</vt:lpstr>
      <vt:lpstr>Red River Basin Needs</vt:lpstr>
      <vt:lpstr>Moving Forward</vt:lpstr>
      <vt:lpstr>Contact Information:  Robert L. Sip Executive Director Red River Watershed Management Board   Office Address: 11 5Th Avenue East, Suite B Ada, MN  56510   rob.sip@rrwmb.org www.rrwmb.org https://www.facebook.com/RedRiverWatershedManagementBoard 218-474-1084 (Cell) 218-784-9501 (Office) 218-784-9502 (Fax)</vt:lpstr>
    </vt:vector>
  </TitlesOfParts>
  <Company>Office of Enterprise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Red River Implementation Plans</dc:title>
  <dc:creator>Kathy Moore</dc:creator>
  <cp:lastModifiedBy>Kasey Gerkovich</cp:lastModifiedBy>
  <cp:revision>692</cp:revision>
  <cp:lastPrinted>2019-11-13T17:49:26Z</cp:lastPrinted>
  <dcterms:created xsi:type="dcterms:W3CDTF">2013-03-18T16:02:29Z</dcterms:created>
  <dcterms:modified xsi:type="dcterms:W3CDTF">2019-12-16T13:41:57Z</dcterms:modified>
</cp:coreProperties>
</file>